
<file path=[Content_Types].xml><?xml version="1.0" encoding="utf-8"?>
<Types xmlns="http://schemas.openxmlformats.org/package/2006/content-types">
  <Default Extension="png" ContentType="image/png"/>
  <Default Extension="413B6220"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Default Extension="9EAC2110"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2" r:id="rId2"/>
    <p:sldId id="278" r:id="rId3"/>
    <p:sldId id="262" r:id="rId4"/>
    <p:sldId id="263" r:id="rId5"/>
    <p:sldId id="290" r:id="rId6"/>
    <p:sldId id="261" r:id="rId7"/>
    <p:sldId id="281" r:id="rId8"/>
    <p:sldId id="264" r:id="rId9"/>
    <p:sldId id="274" r:id="rId10"/>
    <p:sldId id="283" r:id="rId11"/>
    <p:sldId id="284" r:id="rId12"/>
    <p:sldId id="265" r:id="rId13"/>
    <p:sldId id="275" r:id="rId14"/>
    <p:sldId id="277" r:id="rId15"/>
    <p:sldId id="280" r:id="rId16"/>
    <p:sldId id="266" r:id="rId17"/>
    <p:sldId id="276" r:id="rId18"/>
    <p:sldId id="289" r:id="rId19"/>
    <p:sldId id="288" r:id="rId20"/>
    <p:sldId id="256" r:id="rId21"/>
    <p:sldId id="269" r:id="rId22"/>
    <p:sldId id="270" r:id="rId23"/>
    <p:sldId id="271" r:id="rId24"/>
    <p:sldId id="260" r:id="rId25"/>
    <p:sldId id="282" r:id="rId26"/>
    <p:sldId id="285" r:id="rId27"/>
    <p:sldId id="286" r:id="rId28"/>
    <p:sldId id="287"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Irish" initials="NI" lastIdx="1" clrIdx="0">
    <p:extLst>
      <p:ext uri="{19B8F6BF-5375-455C-9EA6-DF929625EA0E}">
        <p15:presenceInfo xmlns:p15="http://schemas.microsoft.com/office/powerpoint/2012/main" userId="S-1-5-21-1128034963-1768978643-441284377-8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51" autoAdjust="0"/>
  </p:normalViewPr>
  <p:slideViewPr>
    <p:cSldViewPr snapToGrid="0">
      <p:cViewPr varScale="1">
        <p:scale>
          <a:sx n="99" d="100"/>
          <a:sy n="99" d="100"/>
        </p:scale>
        <p:origin x="1032" y="84"/>
      </p:cViewPr>
      <p:guideLst/>
    </p:cSldViewPr>
  </p:slideViewPr>
  <p:outlineViewPr>
    <p:cViewPr>
      <p:scale>
        <a:sx n="33" d="100"/>
        <a:sy n="33" d="100"/>
      </p:scale>
      <p:origin x="0" y="-3600"/>
    </p:cViewPr>
  </p:outlineViewPr>
  <p:notesTextViewPr>
    <p:cViewPr>
      <p:scale>
        <a:sx n="1" d="1"/>
        <a:sy n="1" d="1"/>
      </p:scale>
      <p:origin x="0" y="0"/>
    </p:cViewPr>
  </p:notesTextViewPr>
  <p:notesViewPr>
    <p:cSldViewPr snapToGrid="0">
      <p:cViewPr varScale="1">
        <p:scale>
          <a:sx n="86" d="100"/>
          <a:sy n="86"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29T15:31:57.835" idx="1">
    <p:pos x="10" y="10"/>
    <p:text>“Clutter is the physical manifestation of unmade decisions fueled by procrastination.”
― Christina Scalise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E8C11-5178-49D5-BB24-1447EB082AB1}"/>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B122070-969E-4197-9F12-7F4A1B163515}"/>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5579517D-0639-44B5-A9F1-A0B09B84B949}" type="datetimeFigureOut">
              <a:rPr lang="en-US" smtClean="0"/>
              <a:t>5/4/2018</a:t>
            </a:fld>
            <a:endParaRPr lang="en-US" dirty="0"/>
          </a:p>
        </p:txBody>
      </p:sp>
      <p:sp>
        <p:nvSpPr>
          <p:cNvPr id="4" name="Footer Placeholder 3">
            <a:extLst>
              <a:ext uri="{FF2B5EF4-FFF2-40B4-BE49-F238E27FC236}">
                <a16:creationId xmlns:a16="http://schemas.microsoft.com/office/drawing/2014/main" id="{1E5AA827-3069-49AE-B1F9-DB20D9895562}"/>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D8A27A6-7A79-4A8E-B717-505153762401}"/>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19F13F0-C98B-42C6-AA37-B53FF6306D1B}" type="slidenum">
              <a:rPr lang="en-US" smtClean="0"/>
              <a:t>‹#›</a:t>
            </a:fld>
            <a:endParaRPr lang="en-US" dirty="0"/>
          </a:p>
        </p:txBody>
      </p:sp>
    </p:spTree>
    <p:extLst>
      <p:ext uri="{BB962C8B-B14F-4D97-AF65-F5344CB8AC3E}">
        <p14:creationId xmlns:p14="http://schemas.microsoft.com/office/powerpoint/2010/main" val="1436747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8FB9A9B-D69C-4572-AD55-CF335A82FEAE}" type="datetimeFigureOut">
              <a:rPr lang="en-US" smtClean="0"/>
              <a:t>5/4/2018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5ECA2E84-4A54-4AB8-868D-53CB5F09E7E8}" type="slidenum">
              <a:rPr lang="en-US" smtClean="0"/>
              <a:t>‹#›</a:t>
            </a:fld>
            <a:endParaRPr lang="en-US" dirty="0"/>
          </a:p>
        </p:txBody>
      </p:sp>
    </p:spTree>
    <p:extLst>
      <p:ext uri="{BB962C8B-B14F-4D97-AF65-F5344CB8AC3E}">
        <p14:creationId xmlns:p14="http://schemas.microsoft.com/office/powerpoint/2010/main" val="62672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1</a:t>
            </a:fld>
            <a:endParaRPr lang="en-US" dirty="0"/>
          </a:p>
        </p:txBody>
      </p:sp>
    </p:spTree>
    <p:extLst>
      <p:ext uri="{BB962C8B-B14F-4D97-AF65-F5344CB8AC3E}">
        <p14:creationId xmlns:p14="http://schemas.microsoft.com/office/powerpoint/2010/main" val="251188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why you want to make changes, lets look how some tips and techniques to help actually make/implement the changes you want and need. </a:t>
            </a:r>
          </a:p>
        </p:txBody>
      </p:sp>
      <p:sp>
        <p:nvSpPr>
          <p:cNvPr id="4" name="Slide Number Placeholder 3"/>
          <p:cNvSpPr>
            <a:spLocks noGrp="1"/>
          </p:cNvSpPr>
          <p:nvPr>
            <p:ph type="sldNum" sz="quarter" idx="10"/>
          </p:nvPr>
        </p:nvSpPr>
        <p:spPr/>
        <p:txBody>
          <a:bodyPr/>
          <a:lstStyle/>
          <a:p>
            <a:fld id="{5ECA2E84-4A54-4AB8-868D-53CB5F09E7E8}" type="slidenum">
              <a:rPr lang="en-US" smtClean="0"/>
              <a:t>11</a:t>
            </a:fld>
            <a:endParaRPr lang="en-US" dirty="0"/>
          </a:p>
        </p:txBody>
      </p:sp>
    </p:spTree>
    <p:extLst>
      <p:ext uri="{BB962C8B-B14F-4D97-AF65-F5344CB8AC3E}">
        <p14:creationId xmlns:p14="http://schemas.microsoft.com/office/powerpoint/2010/main" val="3186521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Remember, the why do you want to clean is essential (it helps break the pattern)!  Know what you want. How do you want the space to look and function?  What do you use daily? What are the distractions?</a:t>
            </a:r>
          </a:p>
          <a:p>
            <a:pPr marL="228600" indent="-228600">
              <a:buAutoNum type="arabicPeriod"/>
            </a:pPr>
            <a:endParaRPr lang="en-US" dirty="0"/>
          </a:p>
          <a:p>
            <a:pPr marL="228600" indent="-228600">
              <a:buAutoNum type="arabicPeriod"/>
            </a:pPr>
            <a:r>
              <a:rPr lang="en-US" dirty="0"/>
              <a:t>Designate a drawer for personal items, briefcase, shoes, purse, coat </a:t>
            </a:r>
            <a:r>
              <a:rPr lang="en-US" dirty="0" err="1"/>
              <a:t>etc</a:t>
            </a:r>
            <a:r>
              <a:rPr lang="en-US" dirty="0"/>
              <a:t> that is out of the way visually.   The top drawer next to your dominant hand should be for daily use only. </a:t>
            </a:r>
          </a:p>
          <a:p>
            <a:pPr marL="228600" indent="-228600">
              <a:buAutoNum type="arabicPeriod"/>
            </a:pPr>
            <a:endParaRPr lang="en-US" dirty="0"/>
          </a:p>
          <a:p>
            <a:pPr marL="228600" indent="-228600">
              <a:buAutoNum type="arabicPeriod"/>
            </a:pPr>
            <a:r>
              <a:rPr lang="en-US" dirty="0"/>
              <a:t>Searching for things = time and energy wasted. </a:t>
            </a:r>
          </a:p>
        </p:txBody>
      </p:sp>
      <p:sp>
        <p:nvSpPr>
          <p:cNvPr id="4" name="Slide Number Placeholder 3"/>
          <p:cNvSpPr>
            <a:spLocks noGrp="1"/>
          </p:cNvSpPr>
          <p:nvPr>
            <p:ph type="sldNum" sz="quarter" idx="10"/>
          </p:nvPr>
        </p:nvSpPr>
        <p:spPr/>
        <p:txBody>
          <a:bodyPr/>
          <a:lstStyle/>
          <a:p>
            <a:fld id="{5ECA2E84-4A54-4AB8-868D-53CB5F09E7E8}" type="slidenum">
              <a:rPr lang="en-US" smtClean="0"/>
              <a:t>12</a:t>
            </a:fld>
            <a:endParaRPr lang="en-US" dirty="0"/>
          </a:p>
        </p:txBody>
      </p:sp>
    </p:spTree>
    <p:extLst>
      <p:ext uri="{BB962C8B-B14F-4D97-AF65-F5344CB8AC3E}">
        <p14:creationId xmlns:p14="http://schemas.microsoft.com/office/powerpoint/2010/main" val="2214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Paper system – you may need to gather all your papers and put them on the floor. Grab a cup of tea and start sorting. Purge as many as you can.  Ask yourself, is there any chance I may look at this again? Where do it put it so I find it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 the WSJ we waste on </a:t>
            </a:r>
            <a:r>
              <a:rPr lang="en-US" sz="1200" dirty="0" err="1"/>
              <a:t>avg</a:t>
            </a:r>
            <a:r>
              <a:rPr lang="en-US" sz="1200" dirty="0"/>
              <a:t> 55 minutes a day looking for documents we 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Papers – schedule time in your day to take care of the paperwork clutter. Don’t leave things in the “to read” pile for more than two weeks.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Repeat daily. 5 minutes. To maintain. </a:t>
            </a:r>
            <a:r>
              <a:rPr lang="en-US" dirty="0"/>
              <a:t>Give yourself 5 solid minutes.  If you give yourself focused, uninterrupted 5 minutes to sorting one pile of junk, it will make a huge difference. Don’t underestimate how a few minutes can add up over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¾ of workers say a clean office makes them more productive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13</a:t>
            </a:fld>
            <a:endParaRPr lang="en-US" dirty="0"/>
          </a:p>
        </p:txBody>
      </p:sp>
    </p:spTree>
    <p:extLst>
      <p:ext uri="{BB962C8B-B14F-4D97-AF65-F5344CB8AC3E}">
        <p14:creationId xmlns:p14="http://schemas.microsoft.com/office/powerpoint/2010/main" val="242342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of digital clutter is that no one else sees it or calls you out on it.  Its hidden clutter.   Therefore, can be less motivating to change it, no external pressure. </a:t>
            </a:r>
          </a:p>
          <a:p>
            <a:endParaRPr lang="en-US" dirty="0"/>
          </a:p>
          <a:p>
            <a:r>
              <a:rPr lang="en-US" dirty="0"/>
              <a:t>It still creates stress though. Not being able to quickly and easily find what I want/need.   You will feel more “at ease” when you know where things are. </a:t>
            </a:r>
          </a:p>
          <a:p>
            <a:endParaRPr lang="en-US" dirty="0"/>
          </a:p>
          <a:p>
            <a:r>
              <a:rPr lang="en-US" dirty="0"/>
              <a:t>Documents. Photos. Apps. </a:t>
            </a:r>
          </a:p>
          <a:p>
            <a:endParaRPr lang="en-US" dirty="0"/>
          </a:p>
          <a:p>
            <a:r>
              <a:rPr lang="en-US" dirty="0"/>
              <a:t>Reminder: technology is designed to be addictive. To give you that hit of dopamine so you keep using it, checking it, wanting more.   It creates a challenge in focus. We can lose our ability to sustain focus, do deep work, pay singular attention and tolerate boredom</a:t>
            </a:r>
          </a:p>
        </p:txBody>
      </p:sp>
      <p:sp>
        <p:nvSpPr>
          <p:cNvPr id="4" name="Slide Number Placeholder 3"/>
          <p:cNvSpPr>
            <a:spLocks noGrp="1"/>
          </p:cNvSpPr>
          <p:nvPr>
            <p:ph type="sldNum" sz="quarter" idx="10"/>
          </p:nvPr>
        </p:nvSpPr>
        <p:spPr/>
        <p:txBody>
          <a:bodyPr/>
          <a:lstStyle/>
          <a:p>
            <a:fld id="{5ECA2E84-4A54-4AB8-868D-53CB5F09E7E8}" type="slidenum">
              <a:rPr lang="en-US" smtClean="0"/>
              <a:t>14</a:t>
            </a:fld>
            <a:endParaRPr lang="en-US" dirty="0"/>
          </a:p>
        </p:txBody>
      </p:sp>
    </p:spTree>
    <p:extLst>
      <p:ext uri="{BB962C8B-B14F-4D97-AF65-F5344CB8AC3E}">
        <p14:creationId xmlns:p14="http://schemas.microsoft.com/office/powerpoint/2010/main" val="134892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beauty of technology is that everything is searchable so it just needs to have a general home, don’t get to intense. Keep it simple!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cluttered screen triggers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UC Irvine study of IT and Accountants showed they switched </a:t>
            </a:r>
            <a:r>
              <a:rPr lang="en-US" sz="1200" dirty="0" err="1"/>
              <a:t>eveyr</a:t>
            </a:r>
            <a:r>
              <a:rPr lang="en-US" sz="1200" dirty="0"/>
              <a:t> 10.5 minutes per project and were interrupted more than half of that time. It takes 23 minutes to reorient yourself to the task at hand.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Deal with an item as few times as possible. Complete minor tasks immediately to avoid ending up on a to-do list or a stack of papers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Delete and discard. </a:t>
            </a:r>
          </a:p>
          <a:p>
            <a:pPr lvl="1"/>
            <a:r>
              <a:rPr lang="en-US" dirty="0"/>
              <a:t>Find 5 things every day to discard.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15</a:t>
            </a:fld>
            <a:endParaRPr lang="en-US" dirty="0"/>
          </a:p>
        </p:txBody>
      </p:sp>
    </p:spTree>
    <p:extLst>
      <p:ext uri="{BB962C8B-B14F-4D97-AF65-F5344CB8AC3E}">
        <p14:creationId xmlns:p14="http://schemas.microsoft.com/office/powerpoint/2010/main" val="204186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think about values and priorities when organizing daily tasks. </a:t>
            </a:r>
          </a:p>
          <a:p>
            <a:endParaRPr lang="en-US" dirty="0"/>
          </a:p>
          <a:p>
            <a:r>
              <a:rPr lang="en-US" dirty="0"/>
              <a:t>Its about demands on our time, a commitment to complete an action in the future.   When there is “clutter” if our time, when demands are not properly managed they weigh on our mind, disrupt our attention. We focus on the uncompleted task vs completed one. </a:t>
            </a:r>
          </a:p>
          <a:p>
            <a:endParaRPr lang="en-US" dirty="0"/>
          </a:p>
          <a:p>
            <a:r>
              <a:rPr lang="en-US" dirty="0"/>
              <a:t>Resistance often comes from habituation, we’ve used the systems for years/decades and we are faced with gaps in the system as demands increase. We have to actually stop and assess before being able to move forward with a plan. Otherwise gaps will continue.   Organizing our time has to be self-directed. Develop own goals.    ---Have them write down: What is and is not working?  What do you want to work better?</a:t>
            </a:r>
          </a:p>
          <a:p>
            <a:endParaRPr lang="en-US" dirty="0"/>
          </a:p>
          <a:p>
            <a:r>
              <a:rPr lang="en-US" dirty="0"/>
              <a:t>Learn:</a:t>
            </a:r>
          </a:p>
          <a:p>
            <a:pPr lvl="1"/>
            <a:r>
              <a:rPr lang="en-US" dirty="0"/>
              <a:t>To stop multitasking</a:t>
            </a:r>
          </a:p>
          <a:p>
            <a:pPr lvl="1"/>
            <a:r>
              <a:rPr lang="en-US" dirty="0"/>
              <a:t>You cant do it all</a:t>
            </a:r>
          </a:p>
          <a:p>
            <a:pPr lvl="1"/>
            <a:r>
              <a:rPr lang="en-US" dirty="0"/>
              <a:t>The skill of saying “no”</a:t>
            </a:r>
          </a:p>
          <a:p>
            <a:pPr lvl="1"/>
            <a:r>
              <a:rPr lang="en-US" dirty="0"/>
              <a:t>The art of delegation, automation, outsourcing </a:t>
            </a:r>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16</a:t>
            </a:fld>
            <a:endParaRPr lang="en-US" dirty="0"/>
          </a:p>
        </p:txBody>
      </p:sp>
    </p:spTree>
    <p:extLst>
      <p:ext uri="{BB962C8B-B14F-4D97-AF65-F5344CB8AC3E}">
        <p14:creationId xmlns:p14="http://schemas.microsoft.com/office/powerpoint/2010/main" val="97823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Move away from “fire fighting”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an agenda for phone calls. Stick to a time limit.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studies show 23% of work day is spent checking email.  Email is just a giant to-do list that other people create for you.  It gives us a false sense of productivity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Make a prioritized list at the end of every day</a:t>
            </a:r>
          </a:p>
          <a:p>
            <a:r>
              <a:rPr lang="en-US" dirty="0"/>
              <a:t>Three items per day on a “Daily Action” List. The most important ones focus on them until they are finished. The longer to do list is for future planning. </a:t>
            </a:r>
          </a:p>
          <a:p>
            <a:endParaRPr lang="en-US" dirty="0"/>
          </a:p>
          <a:p>
            <a:r>
              <a:rPr lang="en-US" dirty="0"/>
              <a:t>Having a plan removes/reduces worry. Its not the “what” I have to do but the “when” I am going to do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17</a:t>
            </a:fld>
            <a:endParaRPr lang="en-US" dirty="0"/>
          </a:p>
        </p:txBody>
      </p:sp>
    </p:spTree>
    <p:extLst>
      <p:ext uri="{BB962C8B-B14F-4D97-AF65-F5344CB8AC3E}">
        <p14:creationId xmlns:p14="http://schemas.microsoft.com/office/powerpoint/2010/main" val="114877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reference slide for further research on your part. Start googling.</a:t>
            </a:r>
          </a:p>
        </p:txBody>
      </p:sp>
      <p:sp>
        <p:nvSpPr>
          <p:cNvPr id="4" name="Slide Number Placeholder 3"/>
          <p:cNvSpPr>
            <a:spLocks noGrp="1"/>
          </p:cNvSpPr>
          <p:nvPr>
            <p:ph type="sldNum" sz="quarter" idx="10"/>
          </p:nvPr>
        </p:nvSpPr>
        <p:spPr/>
        <p:txBody>
          <a:bodyPr/>
          <a:lstStyle/>
          <a:p>
            <a:fld id="{5ECA2E84-4A54-4AB8-868D-53CB5F09E7E8}" type="slidenum">
              <a:rPr lang="en-US" smtClean="0"/>
              <a:t>19</a:t>
            </a:fld>
            <a:endParaRPr lang="en-US" dirty="0"/>
          </a:p>
        </p:txBody>
      </p:sp>
    </p:spTree>
    <p:extLst>
      <p:ext uri="{BB962C8B-B14F-4D97-AF65-F5344CB8AC3E}">
        <p14:creationId xmlns:p14="http://schemas.microsoft.com/office/powerpoint/2010/main" val="139200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a:t>
            </a:r>
            <a:r>
              <a:rPr lang="en-US" baseline="0" dirty="0"/>
              <a:t> is looking at how you can take steps to declutter your mind and body. As we look at the mind and body, we are suggesting that you focus on your physical health, mindfulness practices, and your thinking patterns. </a:t>
            </a:r>
          </a:p>
          <a:p>
            <a:endParaRPr lang="en-US" baseline="0" dirty="0"/>
          </a:p>
          <a:p>
            <a:r>
              <a:rPr lang="en-US" baseline="0" dirty="0"/>
              <a:t>Mindfulness - </a:t>
            </a:r>
            <a:r>
              <a:rPr lang="en-US" sz="1200" b="1" kern="1200" dirty="0">
                <a:solidFill>
                  <a:schemeClr val="tx1"/>
                </a:solidFill>
                <a:effectLst/>
                <a:latin typeface="+mn-lt"/>
                <a:ea typeface="+mn-ea"/>
                <a:cs typeface="+mn-cs"/>
              </a:rPr>
              <a:t>the practice of maintaining a nonjudgmental state of heightened or complete awareness of one's thoughts, emotions, or experiences on a moment-to-moment basis; </a:t>
            </a:r>
            <a:r>
              <a:rPr lang="en-US" sz="1200" b="1" i="1" kern="1200" dirty="0">
                <a:solidFill>
                  <a:schemeClr val="tx1"/>
                </a:solidFill>
                <a:effectLst/>
                <a:latin typeface="+mn-lt"/>
                <a:ea typeface="+mn-ea"/>
                <a:cs typeface="+mn-cs"/>
              </a:rPr>
              <a:t>also</a:t>
            </a:r>
            <a:r>
              <a:rPr lang="en-US" sz="1200" b="1" kern="1200" dirty="0">
                <a:solidFill>
                  <a:schemeClr val="tx1"/>
                </a:solidFill>
                <a:effectLst/>
                <a:latin typeface="+mn-lt"/>
                <a:ea typeface="+mn-ea"/>
                <a:cs typeface="+mn-cs"/>
              </a:rPr>
              <a:t> :  such a state of awareness</a:t>
            </a:r>
          </a:p>
          <a:p>
            <a:endParaRPr lang="en-US" baseline="0" dirty="0"/>
          </a:p>
          <a:p>
            <a:r>
              <a:rPr lang="en-US" baseline="0" dirty="0"/>
              <a:t>Physical exercise and mindfulness practices help to improve your cardiovascular health, as well as calm your central nervous system. When these systems are operating more effectively, you may find that your mood improves, which can impact your productivity. </a:t>
            </a:r>
          </a:p>
          <a:p>
            <a:endParaRPr lang="en-US" baseline="0" dirty="0"/>
          </a:p>
          <a:p>
            <a:r>
              <a:rPr lang="en-US" baseline="0" dirty="0"/>
              <a:t>Mindfulness assists with helping you to pause. Pausing – raising awareness of body and feelings?</a:t>
            </a:r>
          </a:p>
          <a:p>
            <a:endParaRPr lang="en-US" baseline="0" dirty="0"/>
          </a:p>
          <a:p>
            <a:r>
              <a:rPr lang="en-US" baseline="0" dirty="0"/>
              <a:t>Being aware of your negative thoughts patterns can also be effective when trying to declutter your mind. Begin to practice awareness of thoughts such as “I’ll never get all of this done!” or “This isn’t good enough!” Engaging in negative thought patterns takes your time, energy, and can reduce your productivity. </a:t>
            </a:r>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20</a:t>
            </a:fld>
            <a:endParaRPr lang="en-US" dirty="0"/>
          </a:p>
        </p:txBody>
      </p:sp>
    </p:spTree>
    <p:extLst>
      <p:ext uri="{BB962C8B-B14F-4D97-AF65-F5344CB8AC3E}">
        <p14:creationId xmlns:p14="http://schemas.microsoft.com/office/powerpoint/2010/main" val="93780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has shown that meditation can actually change your body:</a:t>
            </a:r>
          </a:p>
          <a:p>
            <a:endParaRPr lang="en-US" baseline="0" dirty="0"/>
          </a:p>
          <a:p>
            <a:r>
              <a:rPr lang="en-US" baseline="0" dirty="0"/>
              <a:t>Your brain releases happy chemicals – You get a boost of serotonin, dopamine, and endorphins, which are all linked to a good mood. </a:t>
            </a:r>
          </a:p>
          <a:p>
            <a:endParaRPr lang="en-US" baseline="0" dirty="0"/>
          </a:p>
          <a:p>
            <a:r>
              <a:rPr lang="en-US" baseline="0" dirty="0"/>
              <a:t>Your blood pressure drops – a Medical College of Wisconsin study showed that people who meditated twice a day for 20 minutes lowered their blood pressure. </a:t>
            </a:r>
          </a:p>
          <a:p>
            <a:r>
              <a:rPr lang="en-US" baseline="0" dirty="0"/>
              <a:t>Digestion is better – Stress can trigger stomach discomfort </a:t>
            </a:r>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21</a:t>
            </a:fld>
            <a:endParaRPr lang="en-US" dirty="0"/>
          </a:p>
        </p:txBody>
      </p:sp>
    </p:spTree>
    <p:extLst>
      <p:ext uri="{BB962C8B-B14F-4D97-AF65-F5344CB8AC3E}">
        <p14:creationId xmlns:p14="http://schemas.microsoft.com/office/powerpoint/2010/main" val="197176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catch:  I don’t feel like I have the time/energy to do this but not doing this saps your time/energy </a:t>
            </a:r>
          </a:p>
        </p:txBody>
      </p:sp>
      <p:sp>
        <p:nvSpPr>
          <p:cNvPr id="4" name="Slide Number Placeholder 3"/>
          <p:cNvSpPr>
            <a:spLocks noGrp="1"/>
          </p:cNvSpPr>
          <p:nvPr>
            <p:ph type="sldNum" sz="quarter" idx="10"/>
          </p:nvPr>
        </p:nvSpPr>
        <p:spPr/>
        <p:txBody>
          <a:bodyPr/>
          <a:lstStyle/>
          <a:p>
            <a:fld id="{5ECA2E84-4A54-4AB8-868D-53CB5F09E7E8}" type="slidenum">
              <a:rPr lang="en-US" smtClean="0"/>
              <a:t>2</a:t>
            </a:fld>
            <a:endParaRPr lang="en-US" dirty="0"/>
          </a:p>
        </p:txBody>
      </p:sp>
    </p:spTree>
    <p:extLst>
      <p:ext uri="{BB962C8B-B14F-4D97-AF65-F5344CB8AC3E}">
        <p14:creationId xmlns:p14="http://schemas.microsoft.com/office/powerpoint/2010/main" val="79448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Meditation – including guided imagery</a:t>
            </a:r>
          </a:p>
        </p:txBody>
      </p:sp>
      <p:sp>
        <p:nvSpPr>
          <p:cNvPr id="4" name="Slide Number Placeholder 3"/>
          <p:cNvSpPr>
            <a:spLocks noGrp="1"/>
          </p:cNvSpPr>
          <p:nvPr>
            <p:ph type="sldNum" sz="quarter" idx="10"/>
          </p:nvPr>
        </p:nvSpPr>
        <p:spPr/>
        <p:txBody>
          <a:bodyPr/>
          <a:lstStyle/>
          <a:p>
            <a:fld id="{5ECA2E84-4A54-4AB8-868D-53CB5F09E7E8}" type="slidenum">
              <a:rPr lang="en-US" smtClean="0"/>
              <a:t>22</a:t>
            </a:fld>
            <a:endParaRPr lang="en-US" dirty="0"/>
          </a:p>
        </p:txBody>
      </p:sp>
    </p:spTree>
    <p:extLst>
      <p:ext uri="{BB962C8B-B14F-4D97-AF65-F5344CB8AC3E}">
        <p14:creationId xmlns:p14="http://schemas.microsoft.com/office/powerpoint/2010/main" val="328732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aware of the self-criticism that you participate in daily. </a:t>
            </a:r>
            <a:endParaRPr lang="en-US" dirty="0"/>
          </a:p>
          <a:p>
            <a:endParaRPr lang="en-US" dirty="0"/>
          </a:p>
          <a:p>
            <a:r>
              <a:rPr lang="en-US" dirty="0"/>
              <a:t>Mantra – Remind yourself of your goal</a:t>
            </a:r>
            <a:r>
              <a:rPr lang="en-US" baseline="0" dirty="0"/>
              <a:t> and/or the purpose. “One small step at a time.” Choose  a mantra that is logical and meaningful to YOU. </a:t>
            </a:r>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23</a:t>
            </a:fld>
            <a:endParaRPr lang="en-US" dirty="0"/>
          </a:p>
        </p:txBody>
      </p:sp>
    </p:spTree>
    <p:extLst>
      <p:ext uri="{BB962C8B-B14F-4D97-AF65-F5344CB8AC3E}">
        <p14:creationId xmlns:p14="http://schemas.microsoft.com/office/powerpoint/2010/main" val="257659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a white board, post it, </a:t>
            </a:r>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24</a:t>
            </a:fld>
            <a:endParaRPr lang="en-US" dirty="0"/>
          </a:p>
        </p:txBody>
      </p:sp>
    </p:spTree>
    <p:extLst>
      <p:ext uri="{BB962C8B-B14F-4D97-AF65-F5344CB8AC3E}">
        <p14:creationId xmlns:p14="http://schemas.microsoft.com/office/powerpoint/2010/main" val="194785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to sacrifice time at work to exercise. </a:t>
            </a:r>
          </a:p>
        </p:txBody>
      </p:sp>
      <p:sp>
        <p:nvSpPr>
          <p:cNvPr id="4" name="Slide Number Placeholder 3"/>
          <p:cNvSpPr>
            <a:spLocks noGrp="1"/>
          </p:cNvSpPr>
          <p:nvPr>
            <p:ph type="sldNum" sz="quarter" idx="10"/>
          </p:nvPr>
        </p:nvSpPr>
        <p:spPr/>
        <p:txBody>
          <a:bodyPr/>
          <a:lstStyle/>
          <a:p>
            <a:fld id="{5ECA2E84-4A54-4AB8-868D-53CB5F09E7E8}" type="slidenum">
              <a:rPr lang="en-US" smtClean="0"/>
              <a:t>25</a:t>
            </a:fld>
            <a:endParaRPr lang="en-US" dirty="0"/>
          </a:p>
        </p:txBody>
      </p:sp>
    </p:spTree>
    <p:extLst>
      <p:ext uri="{BB962C8B-B14F-4D97-AF65-F5344CB8AC3E}">
        <p14:creationId xmlns:p14="http://schemas.microsoft.com/office/powerpoint/2010/main" val="113382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values that</a:t>
            </a:r>
            <a:r>
              <a:rPr lang="en-US" baseline="0" dirty="0"/>
              <a:t> you circled.</a:t>
            </a:r>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26</a:t>
            </a:fld>
            <a:endParaRPr lang="en-US" dirty="0"/>
          </a:p>
        </p:txBody>
      </p:sp>
    </p:spTree>
    <p:extLst>
      <p:ext uri="{BB962C8B-B14F-4D97-AF65-F5344CB8AC3E}">
        <p14:creationId xmlns:p14="http://schemas.microsoft.com/office/powerpoint/2010/main" val="361164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A2E84-4A54-4AB8-868D-53CB5F09E7E8}" type="slidenum">
              <a:rPr lang="en-US" smtClean="0"/>
              <a:t>27</a:t>
            </a:fld>
            <a:endParaRPr lang="en-US" dirty="0"/>
          </a:p>
        </p:txBody>
      </p:sp>
    </p:spTree>
    <p:extLst>
      <p:ext uri="{BB962C8B-B14F-4D97-AF65-F5344CB8AC3E}">
        <p14:creationId xmlns:p14="http://schemas.microsoft.com/office/powerpoint/2010/main" val="424822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want to declutter? (connect w/ this to keep motivated)  -</a:t>
            </a:r>
          </a:p>
          <a:p>
            <a:endParaRPr lang="en-US" dirty="0"/>
          </a:p>
          <a:p>
            <a:r>
              <a:rPr lang="en-US" dirty="0"/>
              <a:t>What</a:t>
            </a:r>
            <a:r>
              <a:rPr lang="en-US" baseline="0" dirty="0"/>
              <a:t> is working? Not working?</a:t>
            </a:r>
          </a:p>
          <a:p>
            <a:endParaRPr lang="en-US" baseline="0" dirty="0"/>
          </a:p>
          <a:p>
            <a:r>
              <a:rPr lang="en-US" baseline="0" dirty="0"/>
              <a:t>What would you like to work better? What would you like to be different?</a:t>
            </a:r>
          </a:p>
          <a:p>
            <a:endParaRPr lang="en-US" dirty="0"/>
          </a:p>
          <a:p>
            <a:r>
              <a:rPr lang="en-US" dirty="0"/>
              <a:t>Write down</a:t>
            </a:r>
          </a:p>
        </p:txBody>
      </p:sp>
      <p:sp>
        <p:nvSpPr>
          <p:cNvPr id="4" name="Slide Number Placeholder 3"/>
          <p:cNvSpPr>
            <a:spLocks noGrp="1"/>
          </p:cNvSpPr>
          <p:nvPr>
            <p:ph type="sldNum" sz="quarter" idx="10"/>
          </p:nvPr>
        </p:nvSpPr>
        <p:spPr/>
        <p:txBody>
          <a:bodyPr/>
          <a:lstStyle/>
          <a:p>
            <a:fld id="{5ECA2E84-4A54-4AB8-868D-53CB5F09E7E8}" type="slidenum">
              <a:rPr lang="en-US" smtClean="0"/>
              <a:t>3</a:t>
            </a:fld>
            <a:endParaRPr lang="en-US" dirty="0"/>
          </a:p>
        </p:txBody>
      </p:sp>
    </p:spTree>
    <p:extLst>
      <p:ext uri="{BB962C8B-B14F-4D97-AF65-F5344CB8AC3E}">
        <p14:creationId xmlns:p14="http://schemas.microsoft.com/office/powerpoint/2010/main" val="315269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pieces of advice will resonate differently for everyone. Knowing yourself is key before all else. </a:t>
            </a:r>
          </a:p>
          <a:p>
            <a:endParaRPr lang="en-US" dirty="0"/>
          </a:p>
          <a:p>
            <a:r>
              <a:rPr lang="en-US" dirty="0" err="1"/>
              <a:t>Obj</a:t>
            </a:r>
            <a:r>
              <a:rPr lang="en-US" dirty="0"/>
              <a:t> 1 – Identifying</a:t>
            </a:r>
            <a:r>
              <a:rPr lang="en-US" baseline="0" dirty="0"/>
              <a:t> our own values may seem like a no brainer, but sometimes it’s not that easy to do, or we find that we have forgotten what our core values are, because we are all moving at a warp speed.</a:t>
            </a:r>
          </a:p>
          <a:p>
            <a:endParaRPr lang="en-US" baseline="0" dirty="0"/>
          </a:p>
          <a:p>
            <a:r>
              <a:rPr lang="en-US" baseline="0" dirty="0"/>
              <a:t>Obj. 2 – During this session, try to use this time to hone in on what your personal barriers to organization have been. Be honest with yourself!</a:t>
            </a:r>
          </a:p>
          <a:p>
            <a:endParaRPr lang="en-US" baseline="0" dirty="0"/>
          </a:p>
          <a:p>
            <a:r>
              <a:rPr lang="en-US" baseline="0" dirty="0"/>
              <a:t>Obj. 3 – Use this session as a way to reframe decluttering – instead of looking at it as an insurmountable task,  look at how decluttering can improve your overall wellbeing</a:t>
            </a:r>
          </a:p>
          <a:p>
            <a:endParaRPr lang="en-US" baseline="0" dirty="0"/>
          </a:p>
          <a:p>
            <a:r>
              <a:rPr lang="en-US" baseline="0" dirty="0"/>
              <a:t>Obj. 4 – Walk away with a few action steps that can help get the decluttering ball rolling. </a:t>
            </a:r>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4</a:t>
            </a:fld>
            <a:endParaRPr lang="en-US" dirty="0"/>
          </a:p>
        </p:txBody>
      </p:sp>
    </p:spTree>
    <p:extLst>
      <p:ext uri="{BB962C8B-B14F-4D97-AF65-F5344CB8AC3E}">
        <p14:creationId xmlns:p14="http://schemas.microsoft.com/office/powerpoint/2010/main" val="81276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“Clutter is the physical manifestation of unmade decisions fueled by procrastination.” ― Christina Scalise</a:t>
            </a:r>
            <a:br>
              <a:rPr lang="en-US" dirty="0"/>
            </a:br>
            <a:r>
              <a:rPr lang="en-US" dirty="0"/>
              <a:t>“Clutter is not just the stuff on your floor…Its anything that stands between you and the life you want to be living” – Peter Walsh </a:t>
            </a:r>
          </a:p>
          <a:p>
            <a:endParaRPr lang="en-US" dirty="0"/>
          </a:p>
          <a:p>
            <a:r>
              <a:rPr lang="en-US" dirty="0"/>
              <a:t>“Anything in our lives that no longer serves us.”  - Brooks Palmer -  About asking yourself whether or not you like something </a:t>
            </a:r>
            <a:r>
              <a:rPr lang="en-US" i="1" dirty="0"/>
              <a:t>now</a:t>
            </a:r>
            <a:r>
              <a:rPr lang="en-US" i="0" dirty="0"/>
              <a:t>.   Indecision is a red flag – it means a part of you is saying no to this thing. </a:t>
            </a:r>
            <a:endParaRPr lang="en-US" dirty="0"/>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6</a:t>
            </a:fld>
            <a:endParaRPr lang="en-US" dirty="0"/>
          </a:p>
        </p:txBody>
      </p:sp>
    </p:spTree>
    <p:extLst>
      <p:ext uri="{BB962C8B-B14F-4D97-AF65-F5344CB8AC3E}">
        <p14:creationId xmlns:p14="http://schemas.microsoft.com/office/powerpoint/2010/main" val="13811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Professionally, time is money, and you want to be as productive and efficient as possible. Clutter gets in the way of that goal.  Transitioning/Searching kills time and productivity and flow.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Clutter is the out of control feeling. Anxiety. Tension.  Goal is to declutter so feel more control, freer, less weighed down.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open and unencumbered space inside and out just as much as we need food and sleep. </a:t>
            </a:r>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7</a:t>
            </a:fld>
            <a:endParaRPr lang="en-US" dirty="0"/>
          </a:p>
        </p:txBody>
      </p:sp>
    </p:spTree>
    <p:extLst>
      <p:ext uri="{BB962C8B-B14F-4D97-AF65-F5344CB8AC3E}">
        <p14:creationId xmlns:p14="http://schemas.microsoft.com/office/powerpoint/2010/main" val="37269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buy container after container and make all the to-do lists you want, but if you don’t take hold of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you are cluttered, it will never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about balance but rather attempts at prioritization.  Makes decision making easier. And a lot of clutter is about putting off making a decision.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takes wisdom and courage to build your life around answers to “what is really important?”</a:t>
            </a:r>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8</a:t>
            </a:fld>
            <a:endParaRPr lang="en-US" dirty="0"/>
          </a:p>
        </p:txBody>
      </p:sp>
    </p:spTree>
    <p:extLst>
      <p:ext uri="{BB962C8B-B14F-4D97-AF65-F5344CB8AC3E}">
        <p14:creationId xmlns:p14="http://schemas.microsoft.com/office/powerpoint/2010/main" val="89936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9</a:t>
            </a:fld>
            <a:endParaRPr lang="en-US" dirty="0"/>
          </a:p>
        </p:txBody>
      </p:sp>
    </p:spTree>
    <p:extLst>
      <p:ext uri="{BB962C8B-B14F-4D97-AF65-F5344CB8AC3E}">
        <p14:creationId xmlns:p14="http://schemas.microsoft.com/office/powerpoint/2010/main" val="262344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list of values.</a:t>
            </a:r>
            <a:r>
              <a:rPr lang="en-US" baseline="0" dirty="0"/>
              <a:t> Take a moment to review this and then circle all of the values that resonate with you. </a:t>
            </a:r>
          </a:p>
          <a:p>
            <a:endParaRPr lang="en-US" baseline="0" dirty="0"/>
          </a:p>
          <a:p>
            <a:r>
              <a:rPr lang="en-US" baseline="0" dirty="0"/>
              <a:t>Utilizing the recommendations from the video, consider:</a:t>
            </a:r>
          </a:p>
          <a:p>
            <a:endParaRPr lang="en-US" baseline="0" dirty="0"/>
          </a:p>
          <a:p>
            <a:pPr marL="228600" indent="-228600">
              <a:buAutoNum type="arabicParenR"/>
            </a:pPr>
            <a:r>
              <a:rPr lang="en-US" baseline="0" dirty="0"/>
              <a:t>Think of a time when  you were happiest. What were you doing and why were you so happy?</a:t>
            </a:r>
          </a:p>
          <a:p>
            <a:pPr marL="228600" indent="-228600">
              <a:buAutoNum type="arabicParenR"/>
            </a:pPr>
            <a:r>
              <a:rPr lang="en-US" baseline="0" dirty="0"/>
              <a:t>Think of a time when you felt proud, why did you feel so proud?</a:t>
            </a:r>
          </a:p>
          <a:p>
            <a:pPr marL="228600" indent="-228600">
              <a:buAutoNum type="arabicParenR"/>
            </a:pPr>
            <a:r>
              <a:rPr lang="en-US" baseline="0" dirty="0"/>
              <a:t>Think of a time when you felt fulfilled.</a:t>
            </a:r>
          </a:p>
          <a:p>
            <a:pPr marL="228600" indent="-228600">
              <a:buAutoNum type="arabicParenR"/>
            </a:pPr>
            <a:endParaRPr lang="en-US" baseline="0" dirty="0"/>
          </a:p>
          <a:p>
            <a:pPr marL="0" indent="0">
              <a:buNone/>
            </a:pPr>
            <a:r>
              <a:rPr lang="en-US" baseline="0" dirty="0"/>
              <a:t>Think of a list of values that led to these outcomes. What need or desire did you meet to reach your outcome. </a:t>
            </a:r>
          </a:p>
          <a:p>
            <a:pPr marL="0" indent="0">
              <a:buNone/>
            </a:pPr>
            <a:endParaRPr lang="en-US" baseline="0" dirty="0"/>
          </a:p>
          <a:p>
            <a:pPr marL="0" indent="0">
              <a:buNone/>
            </a:pPr>
            <a:r>
              <a:rPr lang="en-US" baseline="0" dirty="0"/>
              <a:t>Identifying your personal and life values can help give you a blueprint to reference when you are making decisions. By following your values this can lead to a happier less stressed life.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ECA2E84-4A54-4AB8-868D-53CB5F09E7E8}" type="slidenum">
              <a:rPr lang="en-US" smtClean="0"/>
              <a:t>10</a:t>
            </a:fld>
            <a:endParaRPr lang="en-US" dirty="0"/>
          </a:p>
        </p:txBody>
      </p:sp>
    </p:spTree>
    <p:extLst>
      <p:ext uri="{BB962C8B-B14F-4D97-AF65-F5344CB8AC3E}">
        <p14:creationId xmlns:p14="http://schemas.microsoft.com/office/powerpoint/2010/main" val="221948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344575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287310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199500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135787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119096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393746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242083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348215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26700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109160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7E5EF-CAEF-4A57-B129-1873642658B0}" type="datetimeFigureOut">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E6E38-BAE7-49A3-8BCD-0F3F5B4BF2FE}" type="slidenum">
              <a:rPr lang="en-US" smtClean="0"/>
              <a:t>‹#›</a:t>
            </a:fld>
            <a:endParaRPr lang="en-US" dirty="0"/>
          </a:p>
        </p:txBody>
      </p:sp>
    </p:spTree>
    <p:extLst>
      <p:ext uri="{BB962C8B-B14F-4D97-AF65-F5344CB8AC3E}">
        <p14:creationId xmlns:p14="http://schemas.microsoft.com/office/powerpoint/2010/main" val="7027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7E5EF-CAEF-4A57-B129-1873642658B0}" type="datetimeFigureOut">
              <a:rPr lang="en-US" smtClean="0"/>
              <a:t>5/4/2018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E6E38-BAE7-49A3-8BCD-0F3F5B4BF2FE}" type="slidenum">
              <a:rPr lang="en-US" smtClean="0"/>
              <a:t>‹#›</a:t>
            </a:fld>
            <a:endParaRPr lang="en-US" dirty="0"/>
          </a:p>
        </p:txBody>
      </p:sp>
    </p:spTree>
    <p:extLst>
      <p:ext uri="{BB962C8B-B14F-4D97-AF65-F5344CB8AC3E}">
        <p14:creationId xmlns:p14="http://schemas.microsoft.com/office/powerpoint/2010/main" val="222336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9EAC2110"/><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413B6220"/><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13B6220"/><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urses.christinecarter.com/gainanextradayebook/" TargetMode="External"/><Relationship Id="rId2" Type="http://schemas.openxmlformats.org/officeDocument/2006/relationships/hyperlink" Target="http://www.huffingtonpost.com/sofia-alvim/the-real-definition-of-clutter_b_9791568.html" TargetMode="External"/><Relationship Id="rId1" Type="http://schemas.openxmlformats.org/officeDocument/2006/relationships/slideLayout" Target="../slideLayouts/slideLayout2.xml"/><Relationship Id="rId5" Type="http://schemas.openxmlformats.org/officeDocument/2006/relationships/hyperlink" Target="https://www.washingtonpost.com/" TargetMode="External"/><Relationship Id="rId4" Type="http://schemas.openxmlformats.org/officeDocument/2006/relationships/hyperlink" Target="https://www.thebalance.com/effective-lawyer-time-management-21513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www.merriam-webster.com/dictionary/value" TargetMode="External"/><Relationship Id="rId4" Type="http://schemas.openxmlformats.org/officeDocument/2006/relationships/hyperlink" Target="https://www.merriam-webster.com/dictionary/valuabl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Kz__qGJmTMY" TargetMode="External"/><Relationship Id="rId5" Type="http://schemas.openxmlformats.org/officeDocument/2006/relationships/hyperlink" Target="https://www.mindtools.com/pages/article/newTED_85.htm"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9C167-58DF-4241-BBAB-B5FE5A5B1773}"/>
              </a:ext>
            </a:extLst>
          </p:cNvPr>
          <p:cNvSpPr>
            <a:spLocks noGrp="1"/>
          </p:cNvSpPr>
          <p:nvPr>
            <p:ph type="ctrTitle"/>
          </p:nvPr>
        </p:nvSpPr>
        <p:spPr>
          <a:xfrm>
            <a:off x="746620" y="2578915"/>
            <a:ext cx="10444293" cy="5055066"/>
          </a:xfrm>
        </p:spPr>
        <p:txBody>
          <a:bodyPr>
            <a:normAutofit fontScale="90000"/>
          </a:bodyPr>
          <a:lstStyle/>
          <a:p>
            <a:br>
              <a:rPr lang="en-US" b="1" i="1" dirty="0"/>
            </a:br>
            <a:br>
              <a:rPr lang="en-US" b="1" i="1" dirty="0"/>
            </a:br>
            <a:br>
              <a:rPr lang="en-US" b="1" i="1" dirty="0"/>
            </a:br>
            <a:br>
              <a:rPr lang="en-US" b="1" i="1" dirty="0"/>
            </a:br>
            <a:br>
              <a:rPr lang="en-US" b="1" i="1" dirty="0"/>
            </a:br>
            <a:br>
              <a:rPr lang="en-US" b="1" i="1" dirty="0"/>
            </a:br>
            <a:br>
              <a:rPr lang="en-US" b="1" i="1" dirty="0"/>
            </a:br>
            <a:r>
              <a:rPr lang="en-US" sz="3100" b="1" i="1" dirty="0"/>
              <a:t>D.C. Bar Lawyer Assistance Program</a:t>
            </a:r>
            <a:br>
              <a:rPr lang="en-US" sz="3100" b="1" i="1" dirty="0"/>
            </a:br>
            <a:r>
              <a:rPr lang="en-US" sz="3100" b="1" i="1" dirty="0"/>
              <a:t>Presents</a:t>
            </a:r>
            <a:br>
              <a:rPr lang="en-US" b="1" i="1" dirty="0"/>
            </a:br>
            <a:br>
              <a:rPr lang="en-US" b="1" i="1" dirty="0"/>
            </a:br>
            <a:r>
              <a:rPr lang="en-US" b="1" i="1" dirty="0"/>
              <a:t>Clearing Clutter: </a:t>
            </a:r>
            <a:br>
              <a:rPr lang="en-US" b="1" i="1" dirty="0"/>
            </a:br>
            <a:r>
              <a:rPr lang="en-US" b="1" i="1" dirty="0"/>
              <a:t>Tuning in to Time, Space and Mind</a:t>
            </a:r>
            <a:br>
              <a:rPr lang="en-US" b="1" i="1" dirty="0"/>
            </a:br>
            <a:br>
              <a:rPr lang="en-US" sz="2000" b="1" i="1" dirty="0"/>
            </a:br>
            <a:r>
              <a:rPr lang="en-US" sz="2000" b="1" i="1" dirty="0"/>
              <a:t>Niki Irish, LICSW, Senior Counselor, LAP</a:t>
            </a:r>
            <a:br>
              <a:rPr lang="en-US" sz="2000" b="1" i="1" dirty="0"/>
            </a:br>
            <a:r>
              <a:rPr lang="en-US" sz="2000" b="1" i="1" dirty="0"/>
              <a:t>Yvette Mitchell, LICSW , Senior Counselor, LAP</a:t>
            </a:r>
            <a:br>
              <a:rPr lang="en-US" sz="2000" b="1" i="1" dirty="0"/>
            </a:br>
            <a:br>
              <a:rPr lang="en-US" sz="2000" b="1" i="1" dirty="0"/>
            </a:br>
            <a:br>
              <a:rPr lang="en-US" sz="2000" b="1" i="1" dirty="0"/>
            </a:br>
            <a:r>
              <a:rPr lang="en-US" sz="2000" b="1" i="1" dirty="0"/>
              <a:t>D.C. Bar LAP  202-347-3131</a:t>
            </a:r>
            <a:br>
              <a:rPr lang="en-US" sz="2000" b="1" i="1" dirty="0"/>
            </a:br>
            <a:br>
              <a:rPr lang="en-US" sz="2000" b="1" i="1" dirty="0"/>
            </a:br>
            <a:br>
              <a:rPr lang="en-US" b="1" i="1" dirty="0"/>
            </a:br>
            <a:br>
              <a:rPr lang="en-US" dirty="0"/>
            </a:br>
            <a:endParaRPr lang="en-US" dirty="0"/>
          </a:p>
        </p:txBody>
      </p:sp>
      <p:sp>
        <p:nvSpPr>
          <p:cNvPr id="5" name="Content Placeholder 2">
            <a:extLst>
              <a:ext uri="{FF2B5EF4-FFF2-40B4-BE49-F238E27FC236}">
                <a16:creationId xmlns:a16="http://schemas.microsoft.com/office/drawing/2014/main" id="{ABA2DB9A-3A98-404E-A05B-9C9F63048BB9}"/>
              </a:ext>
            </a:extLst>
          </p:cNvPr>
          <p:cNvSpPr txBox="1">
            <a:spLocks/>
          </p:cNvSpPr>
          <p:nvPr/>
        </p:nvSpPr>
        <p:spPr>
          <a:xfrm>
            <a:off x="1498832" y="9577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b="1" dirty="0">
              <a:latin typeface="Garamond" panose="02020404030301010803" pitchFamily="18" charset="0"/>
            </a:endParaRPr>
          </a:p>
        </p:txBody>
      </p:sp>
    </p:spTree>
    <p:extLst>
      <p:ext uri="{BB962C8B-B14F-4D97-AF65-F5344CB8AC3E}">
        <p14:creationId xmlns:p14="http://schemas.microsoft.com/office/powerpoint/2010/main" val="211392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9227"/>
          </a:xfrm>
        </p:spPr>
        <p:txBody>
          <a:bodyPr/>
          <a:lstStyle/>
          <a:p>
            <a:r>
              <a:rPr lang="en-US" dirty="0"/>
              <a:t>Values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544000"/>
              </p:ext>
            </p:extLst>
          </p:nvPr>
        </p:nvGraphicFramePr>
        <p:xfrm>
          <a:off x="1943101" y="1422804"/>
          <a:ext cx="8921748" cy="4905515"/>
        </p:xfrm>
        <a:graphic>
          <a:graphicData uri="http://schemas.openxmlformats.org/drawingml/2006/table">
            <a:tbl>
              <a:tblPr firstRow="1" firstCol="1" bandRow="1"/>
              <a:tblGrid>
                <a:gridCol w="2973280">
                  <a:extLst>
                    <a:ext uri="{9D8B030D-6E8A-4147-A177-3AD203B41FA5}">
                      <a16:colId xmlns:a16="http://schemas.microsoft.com/office/drawing/2014/main" val="2902269210"/>
                    </a:ext>
                  </a:extLst>
                </a:gridCol>
                <a:gridCol w="2974234">
                  <a:extLst>
                    <a:ext uri="{9D8B030D-6E8A-4147-A177-3AD203B41FA5}">
                      <a16:colId xmlns:a16="http://schemas.microsoft.com/office/drawing/2014/main" val="2714178215"/>
                    </a:ext>
                  </a:extLst>
                </a:gridCol>
                <a:gridCol w="2974234">
                  <a:extLst>
                    <a:ext uri="{9D8B030D-6E8A-4147-A177-3AD203B41FA5}">
                      <a16:colId xmlns:a16="http://schemas.microsoft.com/office/drawing/2014/main" val="2845916840"/>
                    </a:ext>
                  </a:extLst>
                </a:gridCol>
              </a:tblGrid>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Authenticity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Fame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Peace</a:t>
                      </a:r>
                    </a:p>
                  </a:txBody>
                  <a:tcPr marL="82434" marR="82434" marT="0" marB="0">
                    <a:lnL>
                      <a:noFill/>
                    </a:lnL>
                    <a:lnR>
                      <a:noFill/>
                    </a:lnR>
                    <a:lnT>
                      <a:noFill/>
                    </a:lnT>
                    <a:lnB>
                      <a:noFill/>
                    </a:lnB>
                  </a:tcPr>
                </a:tc>
                <a:extLst>
                  <a:ext uri="{0D108BD9-81ED-4DB2-BD59-A6C34878D82A}">
                    <a16:rowId xmlns:a16="http://schemas.microsoft.com/office/drawing/2014/main" val="606666769"/>
                  </a:ext>
                </a:extLst>
              </a:tr>
              <a:tr h="25818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Achievement</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Friendships</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Pleasure</a:t>
                      </a:r>
                    </a:p>
                  </a:txBody>
                  <a:tcPr marL="82434" marR="82434" marT="0" marB="0">
                    <a:lnL>
                      <a:noFill/>
                    </a:lnL>
                    <a:lnR>
                      <a:noFill/>
                    </a:lnR>
                    <a:lnT>
                      <a:noFill/>
                    </a:lnT>
                    <a:lnB>
                      <a:noFill/>
                    </a:lnB>
                  </a:tcPr>
                </a:tc>
                <a:extLst>
                  <a:ext uri="{0D108BD9-81ED-4DB2-BD59-A6C34878D82A}">
                    <a16:rowId xmlns:a16="http://schemas.microsoft.com/office/drawing/2014/main" val="4071487018"/>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Adventure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Fun</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Poise</a:t>
                      </a:r>
                    </a:p>
                  </a:txBody>
                  <a:tcPr marL="82434" marR="82434" marT="0" marB="0">
                    <a:lnL>
                      <a:noFill/>
                    </a:lnL>
                    <a:lnR>
                      <a:noFill/>
                    </a:lnR>
                    <a:lnT>
                      <a:noFill/>
                    </a:lnT>
                    <a:lnB>
                      <a:noFill/>
                    </a:lnB>
                  </a:tcPr>
                </a:tc>
                <a:extLst>
                  <a:ext uri="{0D108BD9-81ED-4DB2-BD59-A6C34878D82A}">
                    <a16:rowId xmlns:a16="http://schemas.microsoft.com/office/drawing/2014/main" val="951488195"/>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Authority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Growth</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Popularity</a:t>
                      </a:r>
                    </a:p>
                  </a:txBody>
                  <a:tcPr marL="82434" marR="82434" marT="0" marB="0">
                    <a:lnL>
                      <a:noFill/>
                    </a:lnL>
                    <a:lnR>
                      <a:noFill/>
                    </a:lnR>
                    <a:lnT>
                      <a:noFill/>
                    </a:lnT>
                    <a:lnB>
                      <a:noFill/>
                    </a:lnB>
                  </a:tcPr>
                </a:tc>
                <a:extLst>
                  <a:ext uri="{0D108BD9-81ED-4DB2-BD59-A6C34878D82A}">
                    <a16:rowId xmlns:a16="http://schemas.microsoft.com/office/drawing/2014/main" val="716965702"/>
                  </a:ext>
                </a:extLst>
              </a:tr>
              <a:tr h="25818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Autonomy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Happiness</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Recognition</a:t>
                      </a:r>
                    </a:p>
                  </a:txBody>
                  <a:tcPr marL="82434" marR="82434" marT="0" marB="0">
                    <a:lnL>
                      <a:noFill/>
                    </a:lnL>
                    <a:lnR>
                      <a:noFill/>
                    </a:lnR>
                    <a:lnT>
                      <a:noFill/>
                    </a:lnT>
                    <a:lnB>
                      <a:noFill/>
                    </a:lnB>
                  </a:tcPr>
                </a:tc>
                <a:extLst>
                  <a:ext uri="{0D108BD9-81ED-4DB2-BD59-A6C34878D82A}">
                    <a16:rowId xmlns:a16="http://schemas.microsoft.com/office/drawing/2014/main" val="1708785799"/>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Balance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Honesty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Religion</a:t>
                      </a:r>
                    </a:p>
                  </a:txBody>
                  <a:tcPr marL="82434" marR="82434" marT="0" marB="0">
                    <a:lnL>
                      <a:noFill/>
                    </a:lnL>
                    <a:lnR>
                      <a:noFill/>
                    </a:lnR>
                    <a:lnT>
                      <a:noFill/>
                    </a:lnT>
                    <a:lnB>
                      <a:noFill/>
                    </a:lnB>
                  </a:tcPr>
                </a:tc>
                <a:extLst>
                  <a:ext uri="{0D108BD9-81ED-4DB2-BD59-A6C34878D82A}">
                    <a16:rowId xmlns:a16="http://schemas.microsoft.com/office/drawing/2014/main" val="4023408021"/>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Beauty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Humor</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Reputation</a:t>
                      </a:r>
                    </a:p>
                  </a:txBody>
                  <a:tcPr marL="82434" marR="82434" marT="0" marB="0">
                    <a:lnL>
                      <a:noFill/>
                    </a:lnL>
                    <a:lnR>
                      <a:noFill/>
                    </a:lnR>
                    <a:lnT>
                      <a:noFill/>
                    </a:lnT>
                    <a:lnB>
                      <a:noFill/>
                    </a:lnB>
                  </a:tcPr>
                </a:tc>
                <a:extLst>
                  <a:ext uri="{0D108BD9-81ED-4DB2-BD59-A6C34878D82A}">
                    <a16:rowId xmlns:a16="http://schemas.microsoft.com/office/drawing/2014/main" val="2158267233"/>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Boldness</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Influence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Respect</a:t>
                      </a:r>
                    </a:p>
                  </a:txBody>
                  <a:tcPr marL="82434" marR="82434" marT="0" marB="0">
                    <a:lnL>
                      <a:noFill/>
                    </a:lnL>
                    <a:lnR>
                      <a:noFill/>
                    </a:lnR>
                    <a:lnT>
                      <a:noFill/>
                    </a:lnT>
                    <a:lnB>
                      <a:noFill/>
                    </a:lnB>
                  </a:tcPr>
                </a:tc>
                <a:extLst>
                  <a:ext uri="{0D108BD9-81ED-4DB2-BD59-A6C34878D82A}">
                    <a16:rowId xmlns:a16="http://schemas.microsoft.com/office/drawing/2014/main" val="2445447335"/>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Compassion</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Inner Harmony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Responsibility</a:t>
                      </a:r>
                    </a:p>
                  </a:txBody>
                  <a:tcPr marL="82434" marR="82434" marT="0" marB="0">
                    <a:lnL>
                      <a:noFill/>
                    </a:lnL>
                    <a:lnR>
                      <a:noFill/>
                    </a:lnR>
                    <a:lnT>
                      <a:noFill/>
                    </a:lnT>
                    <a:lnB>
                      <a:noFill/>
                    </a:lnB>
                  </a:tcPr>
                </a:tc>
                <a:extLst>
                  <a:ext uri="{0D108BD9-81ED-4DB2-BD59-A6C34878D82A}">
                    <a16:rowId xmlns:a16="http://schemas.microsoft.com/office/drawing/2014/main" val="2578388260"/>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Challenge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Justice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Security</a:t>
                      </a:r>
                    </a:p>
                  </a:txBody>
                  <a:tcPr marL="82434" marR="82434" marT="0" marB="0">
                    <a:lnL>
                      <a:noFill/>
                    </a:lnL>
                    <a:lnR>
                      <a:noFill/>
                    </a:lnR>
                    <a:lnT>
                      <a:noFill/>
                    </a:lnT>
                    <a:lnB>
                      <a:noFill/>
                    </a:lnB>
                  </a:tcPr>
                </a:tc>
                <a:extLst>
                  <a:ext uri="{0D108BD9-81ED-4DB2-BD59-A6C34878D82A}">
                    <a16:rowId xmlns:a16="http://schemas.microsoft.com/office/drawing/2014/main" val="3720486387"/>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Citizenship</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Kindness</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Self-Respect</a:t>
                      </a:r>
                    </a:p>
                  </a:txBody>
                  <a:tcPr marL="82434" marR="82434" marT="0" marB="0">
                    <a:lnL>
                      <a:noFill/>
                    </a:lnL>
                    <a:lnR>
                      <a:noFill/>
                    </a:lnR>
                    <a:lnT>
                      <a:noFill/>
                    </a:lnT>
                    <a:lnB>
                      <a:noFill/>
                    </a:lnB>
                  </a:tcPr>
                </a:tc>
                <a:extLst>
                  <a:ext uri="{0D108BD9-81ED-4DB2-BD59-A6C34878D82A}">
                    <a16:rowId xmlns:a16="http://schemas.microsoft.com/office/drawing/2014/main" val="2940072711"/>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Community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Knowledge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Service</a:t>
                      </a:r>
                    </a:p>
                  </a:txBody>
                  <a:tcPr marL="82434" marR="82434" marT="0" marB="0">
                    <a:lnL>
                      <a:noFill/>
                    </a:lnL>
                    <a:lnR>
                      <a:noFill/>
                    </a:lnR>
                    <a:lnT>
                      <a:noFill/>
                    </a:lnT>
                    <a:lnB>
                      <a:noFill/>
                    </a:lnB>
                  </a:tcPr>
                </a:tc>
                <a:extLst>
                  <a:ext uri="{0D108BD9-81ED-4DB2-BD59-A6C34878D82A}">
                    <a16:rowId xmlns:a16="http://schemas.microsoft.com/office/drawing/2014/main" val="1560570539"/>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Competency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Leadership</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Spirituality</a:t>
                      </a:r>
                    </a:p>
                  </a:txBody>
                  <a:tcPr marL="82434" marR="82434" marT="0" marB="0">
                    <a:lnL>
                      <a:noFill/>
                    </a:lnL>
                    <a:lnR>
                      <a:noFill/>
                    </a:lnR>
                    <a:lnT>
                      <a:noFill/>
                    </a:lnT>
                    <a:lnB>
                      <a:noFill/>
                    </a:lnB>
                  </a:tcPr>
                </a:tc>
                <a:extLst>
                  <a:ext uri="{0D108BD9-81ED-4DB2-BD59-A6C34878D82A}">
                    <a16:rowId xmlns:a16="http://schemas.microsoft.com/office/drawing/2014/main" val="2254155326"/>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Contribution</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Learning</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Stability</a:t>
                      </a:r>
                    </a:p>
                  </a:txBody>
                  <a:tcPr marL="82434" marR="82434" marT="0" marB="0">
                    <a:lnL>
                      <a:noFill/>
                    </a:lnL>
                    <a:lnR>
                      <a:noFill/>
                    </a:lnR>
                    <a:lnT>
                      <a:noFill/>
                    </a:lnT>
                    <a:lnB>
                      <a:noFill/>
                    </a:lnB>
                  </a:tcPr>
                </a:tc>
                <a:extLst>
                  <a:ext uri="{0D108BD9-81ED-4DB2-BD59-A6C34878D82A}">
                    <a16:rowId xmlns:a16="http://schemas.microsoft.com/office/drawing/2014/main" val="3333436247"/>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Creativity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Love</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Success</a:t>
                      </a:r>
                    </a:p>
                  </a:txBody>
                  <a:tcPr marL="82434" marR="82434" marT="0" marB="0">
                    <a:lnL>
                      <a:noFill/>
                    </a:lnL>
                    <a:lnR>
                      <a:noFill/>
                    </a:lnR>
                    <a:lnT>
                      <a:noFill/>
                    </a:lnT>
                    <a:lnB>
                      <a:noFill/>
                    </a:lnB>
                  </a:tcPr>
                </a:tc>
                <a:extLst>
                  <a:ext uri="{0D108BD9-81ED-4DB2-BD59-A6C34878D82A}">
                    <a16:rowId xmlns:a16="http://schemas.microsoft.com/office/drawing/2014/main" val="458787645"/>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Curiosity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Loyalty</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Status</a:t>
                      </a:r>
                    </a:p>
                  </a:txBody>
                  <a:tcPr marL="82434" marR="82434" marT="0" marB="0">
                    <a:lnL>
                      <a:noFill/>
                    </a:lnL>
                    <a:lnR>
                      <a:noFill/>
                    </a:lnR>
                    <a:lnT>
                      <a:noFill/>
                    </a:lnT>
                    <a:lnB>
                      <a:noFill/>
                    </a:lnB>
                  </a:tcPr>
                </a:tc>
                <a:extLst>
                  <a:ext uri="{0D108BD9-81ED-4DB2-BD59-A6C34878D82A}">
                    <a16:rowId xmlns:a16="http://schemas.microsoft.com/office/drawing/2014/main" val="2602974239"/>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Determination</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Meaningful Work</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Trustworthiness</a:t>
                      </a:r>
                    </a:p>
                  </a:txBody>
                  <a:tcPr marL="82434" marR="82434" marT="0" marB="0">
                    <a:lnL>
                      <a:noFill/>
                    </a:lnL>
                    <a:lnR>
                      <a:noFill/>
                    </a:lnR>
                    <a:lnT>
                      <a:noFill/>
                    </a:lnT>
                    <a:lnB>
                      <a:noFill/>
                    </a:lnB>
                  </a:tcPr>
                </a:tc>
                <a:extLst>
                  <a:ext uri="{0D108BD9-81ED-4DB2-BD59-A6C34878D82A}">
                    <a16:rowId xmlns:a16="http://schemas.microsoft.com/office/drawing/2014/main" val="2815159309"/>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Fairness</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Openness</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Wealth</a:t>
                      </a:r>
                    </a:p>
                  </a:txBody>
                  <a:tcPr marL="82434" marR="82434" marT="0" marB="0">
                    <a:lnL>
                      <a:noFill/>
                    </a:lnL>
                    <a:lnR>
                      <a:noFill/>
                    </a:lnR>
                    <a:lnT>
                      <a:noFill/>
                    </a:lnT>
                    <a:lnB>
                      <a:noFill/>
                    </a:lnB>
                  </a:tcPr>
                </a:tc>
                <a:extLst>
                  <a:ext uri="{0D108BD9-81ED-4DB2-BD59-A6C34878D82A}">
                    <a16:rowId xmlns:a16="http://schemas.microsoft.com/office/drawing/2014/main" val="1185269065"/>
                  </a:ext>
                </a:extLst>
              </a:tr>
              <a:tr h="25818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Faith</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Optimism</a:t>
                      </a:r>
                    </a:p>
                  </a:txBody>
                  <a:tcPr marL="82434" marR="82434" marT="0" marB="0">
                    <a:lnL>
                      <a:noFill/>
                    </a:lnL>
                    <a:lnR>
                      <a:noFill/>
                    </a:lnR>
                    <a:lnT>
                      <a:noFill/>
                    </a:lnT>
                    <a:lnB>
                      <a:noFill/>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Wisdom</a:t>
                      </a:r>
                    </a:p>
                  </a:txBody>
                  <a:tcPr marL="82434" marR="82434" marT="0" marB="0">
                    <a:lnL>
                      <a:noFill/>
                    </a:lnL>
                    <a:lnR>
                      <a:noFill/>
                    </a:lnR>
                    <a:lnT>
                      <a:noFill/>
                    </a:lnT>
                    <a:lnB>
                      <a:noFill/>
                    </a:lnB>
                  </a:tcPr>
                </a:tc>
                <a:extLst>
                  <a:ext uri="{0D108BD9-81ED-4DB2-BD59-A6C34878D82A}">
                    <a16:rowId xmlns:a16="http://schemas.microsoft.com/office/drawing/2014/main" val="3840403254"/>
                  </a:ext>
                </a:extLst>
              </a:tr>
            </a:tbl>
          </a:graphicData>
        </a:graphic>
      </p:graphicFrame>
    </p:spTree>
    <p:extLst>
      <p:ext uri="{BB962C8B-B14F-4D97-AF65-F5344CB8AC3E}">
        <p14:creationId xmlns:p14="http://schemas.microsoft.com/office/powerpoint/2010/main" val="60672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80"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8" descr="Image result for turn knowledge into action">
            <a:extLst>
              <a:ext uri="{FF2B5EF4-FFF2-40B4-BE49-F238E27FC236}">
                <a16:creationId xmlns:a16="http://schemas.microsoft.com/office/drawing/2014/main" id="{AAD99F2B-41F0-449E-B922-B07F738C1D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77"/>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3200400" cy="1325563"/>
          </a:xfrm>
        </p:spPr>
        <p:txBody>
          <a:bodyPr>
            <a:normAutofit/>
          </a:bodyPr>
          <a:lstStyle/>
          <a:p>
            <a:r>
              <a:rPr lang="en-US" sz="3600" b="1" dirty="0"/>
              <a:t>Values in Action </a:t>
            </a:r>
          </a:p>
        </p:txBody>
      </p:sp>
      <p:sp>
        <p:nvSpPr>
          <p:cNvPr id="7177" name="Content Placeholder 7174"/>
          <p:cNvSpPr>
            <a:spLocks noGrp="1"/>
          </p:cNvSpPr>
          <p:nvPr>
            <p:ph idx="1"/>
          </p:nvPr>
        </p:nvSpPr>
        <p:spPr>
          <a:xfrm>
            <a:off x="327259" y="1780674"/>
            <a:ext cx="3711342" cy="4396289"/>
          </a:xfrm>
        </p:spPr>
        <p:txBody>
          <a:bodyPr>
            <a:normAutofit/>
          </a:bodyPr>
          <a:lstStyle/>
          <a:p>
            <a:r>
              <a:rPr lang="en-US" sz="2400" dirty="0"/>
              <a:t>How to implement changes in</a:t>
            </a:r>
          </a:p>
          <a:p>
            <a:pPr marL="0" indent="0">
              <a:buNone/>
            </a:pPr>
            <a:r>
              <a:rPr lang="en-US" sz="2400" dirty="0"/>
              <a:t> </a:t>
            </a:r>
          </a:p>
          <a:p>
            <a:pPr lvl="1"/>
            <a:r>
              <a:rPr lang="en-US" dirty="0"/>
              <a:t> your office setting,  </a:t>
            </a:r>
          </a:p>
          <a:p>
            <a:pPr lvl="1"/>
            <a:endParaRPr lang="en-US" dirty="0"/>
          </a:p>
          <a:p>
            <a:pPr lvl="1"/>
            <a:r>
              <a:rPr lang="en-US" dirty="0"/>
              <a:t>your schedule, </a:t>
            </a:r>
          </a:p>
          <a:p>
            <a:pPr lvl="1"/>
            <a:endParaRPr lang="en-US" dirty="0"/>
          </a:p>
          <a:p>
            <a:pPr lvl="1"/>
            <a:r>
              <a:rPr lang="en-US" dirty="0"/>
              <a:t>your mental space. </a:t>
            </a:r>
          </a:p>
        </p:txBody>
      </p:sp>
    </p:spTree>
    <p:extLst>
      <p:ext uri="{BB962C8B-B14F-4D97-AF65-F5344CB8AC3E}">
        <p14:creationId xmlns:p14="http://schemas.microsoft.com/office/powerpoint/2010/main" val="241911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12" descr="Image result for time clutter">
            <a:extLst>
              <a:ext uri="{FF2B5EF4-FFF2-40B4-BE49-F238E27FC236}">
                <a16:creationId xmlns:a16="http://schemas.microsoft.com/office/drawing/2014/main" id="{3C3B805E-5844-428E-A5C1-57C6B5E09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61" r="12898"/>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5320" y="365125"/>
            <a:ext cx="5120114" cy="1692794"/>
          </a:xfrm>
        </p:spPr>
        <p:txBody>
          <a:bodyPr>
            <a:normAutofit/>
          </a:bodyPr>
          <a:lstStyle/>
          <a:p>
            <a:r>
              <a:rPr lang="en-US"/>
              <a:t>Decluttering </a:t>
            </a:r>
            <a:br>
              <a:rPr lang="en-US"/>
            </a:br>
            <a:r>
              <a:rPr lang="en-US"/>
              <a:t>	Office Space</a:t>
            </a:r>
          </a:p>
        </p:txBody>
      </p:sp>
      <p:sp>
        <p:nvSpPr>
          <p:cNvPr id="3" name="Content Placeholder 2"/>
          <p:cNvSpPr>
            <a:spLocks noGrp="1"/>
          </p:cNvSpPr>
          <p:nvPr>
            <p:ph idx="1"/>
          </p:nvPr>
        </p:nvSpPr>
        <p:spPr>
          <a:xfrm>
            <a:off x="265635" y="2575042"/>
            <a:ext cx="5899483" cy="4109987"/>
          </a:xfrm>
        </p:spPr>
        <p:txBody>
          <a:bodyPr>
            <a:normAutofit/>
          </a:bodyPr>
          <a:lstStyle/>
          <a:p>
            <a:pPr lvl="0"/>
            <a:r>
              <a:rPr lang="en-US" sz="1400" dirty="0"/>
              <a:t>Start with an assessment of what you want and need.</a:t>
            </a:r>
          </a:p>
          <a:p>
            <a:pPr lvl="1"/>
            <a:r>
              <a:rPr lang="en-US" sz="1400" dirty="0"/>
              <a:t>Visualize how you want to use the space.</a:t>
            </a:r>
          </a:p>
          <a:p>
            <a:pPr lvl="0"/>
            <a:r>
              <a:rPr lang="en-US" sz="1400" dirty="0"/>
              <a:t>Divide your workspace into zones</a:t>
            </a:r>
          </a:p>
          <a:p>
            <a:pPr lvl="1"/>
            <a:r>
              <a:rPr lang="en-US" sz="1400" dirty="0"/>
              <a:t>Workspace for computer. Library for research. Storage for supplies. Filing area for archives. </a:t>
            </a:r>
          </a:p>
          <a:p>
            <a:pPr lvl="0"/>
            <a:r>
              <a:rPr lang="en-US" sz="1400" dirty="0"/>
              <a:t>Set limits on the amount of “stuff” you will tolerate</a:t>
            </a:r>
          </a:p>
          <a:p>
            <a:pPr lvl="1"/>
            <a:r>
              <a:rPr lang="en-US" sz="1400" dirty="0"/>
              <a:t>Allow one bookshelf, if its full it is one book in, one book out. </a:t>
            </a:r>
          </a:p>
          <a:p>
            <a:pPr lvl="0"/>
            <a:r>
              <a:rPr lang="en-US" sz="1400" dirty="0"/>
              <a:t>Keep only what you need at arm’s length. </a:t>
            </a:r>
          </a:p>
          <a:p>
            <a:pPr lvl="1"/>
            <a:r>
              <a:rPr lang="en-US" sz="1400" dirty="0"/>
              <a:t>Only essentials are allowed on desktop. Supplies, paperwork, </a:t>
            </a:r>
            <a:r>
              <a:rPr lang="en-US" sz="1400" dirty="0" err="1"/>
              <a:t>etc</a:t>
            </a:r>
            <a:r>
              <a:rPr lang="en-US" sz="1400" dirty="0"/>
              <a:t> should be kept in the zone you established for them. </a:t>
            </a:r>
          </a:p>
          <a:p>
            <a:pPr lvl="0"/>
            <a:r>
              <a:rPr lang="en-US" sz="1400" dirty="0"/>
              <a:t>Sort your junk drawer</a:t>
            </a:r>
          </a:p>
          <a:p>
            <a:pPr lvl="1"/>
            <a:r>
              <a:rPr lang="en-US" sz="1400" dirty="0"/>
              <a:t>Use draw dividers and compartments to give everything a home</a:t>
            </a:r>
          </a:p>
          <a:p>
            <a:pPr lvl="0"/>
            <a:r>
              <a:rPr lang="en-US" sz="1400" dirty="0"/>
              <a:t>Have a basket/drawer for short-term storage</a:t>
            </a:r>
          </a:p>
          <a:p>
            <a:pPr lvl="1"/>
            <a:r>
              <a:rPr lang="en-US" sz="1400" dirty="0"/>
              <a:t>You will probably have overflow. Give it a home and clear it routinely.  </a:t>
            </a:r>
          </a:p>
          <a:p>
            <a:pPr lvl="1"/>
            <a:endParaRPr lang="en-US" sz="1100" dirty="0"/>
          </a:p>
        </p:txBody>
      </p:sp>
    </p:spTree>
    <p:extLst>
      <p:ext uri="{BB962C8B-B14F-4D97-AF65-F5344CB8AC3E}">
        <p14:creationId xmlns:p14="http://schemas.microsoft.com/office/powerpoint/2010/main" val="191276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 descr="http://i.cdn.turner.com/money/infographic/economy/desk-organized-tips/assets/desk-infographic-01.jpeg"/>
          <p:cNvPicPr>
            <a:picLocks noChangeAspect="1"/>
          </p:cNvPicPr>
          <p:nvPr/>
        </p:nvPicPr>
        <p:blipFill rotWithShape="1">
          <a:blip r:embed="rId3">
            <a:extLst>
              <a:ext uri="{28A0092B-C50C-407E-A947-70E740481C1C}">
                <a14:useLocalDpi xmlns:a14="http://schemas.microsoft.com/office/drawing/2010/main" val="0"/>
              </a:ext>
            </a:extLst>
          </a:blip>
          <a:srcRect l="3717" r="-2" b="-2"/>
          <a:stretch/>
        </p:blipFill>
        <p:spPr>
          <a:xfrm>
            <a:off x="607194" y="1690688"/>
            <a:ext cx="6233160" cy="4272681"/>
          </a:xfrm>
          <a:prstGeom prst="rect">
            <a:avLst/>
          </a:prstGeom>
        </p:spPr>
      </p:pic>
      <p:sp>
        <p:nvSpPr>
          <p:cNvPr id="2" name="Title 1">
            <a:extLst>
              <a:ext uri="{FF2B5EF4-FFF2-40B4-BE49-F238E27FC236}">
                <a16:creationId xmlns:a16="http://schemas.microsoft.com/office/drawing/2014/main" id="{C116BA5F-88FD-4199-94CA-478011354AAE}"/>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t>Office Clutter: Tips and Techniques</a:t>
            </a:r>
            <a:endParaRPr lang="en-US" dirty="0"/>
          </a:p>
        </p:txBody>
      </p:sp>
      <p:sp>
        <p:nvSpPr>
          <p:cNvPr id="9" name="Content Placeholder 2">
            <a:extLst>
              <a:ext uri="{FF2B5EF4-FFF2-40B4-BE49-F238E27FC236}">
                <a16:creationId xmlns:a16="http://schemas.microsoft.com/office/drawing/2014/main" id="{BA38C3D1-BB03-4C06-89EE-A6D9E91CD948}"/>
              </a:ext>
            </a:extLst>
          </p:cNvPr>
          <p:cNvSpPr>
            <a:spLocks noGrp="1"/>
          </p:cNvSpPr>
          <p:nvPr>
            <p:ph idx="1"/>
          </p:nvPr>
        </p:nvSpPr>
        <p:spPr>
          <a:xfrm>
            <a:off x="7071360" y="1260910"/>
            <a:ext cx="4738837" cy="5120640"/>
          </a:xfrm>
        </p:spPr>
        <p:txBody>
          <a:bodyPr>
            <a:normAutofit/>
          </a:bodyPr>
          <a:lstStyle/>
          <a:p>
            <a:pPr lvl="0"/>
            <a:endParaRPr lang="en-US" sz="1400" dirty="0"/>
          </a:p>
          <a:p>
            <a:pPr lvl="0"/>
            <a:r>
              <a:rPr lang="en-US" sz="1400" dirty="0"/>
              <a:t>Get rid of paper.</a:t>
            </a:r>
          </a:p>
          <a:p>
            <a:pPr lvl="1"/>
            <a:r>
              <a:rPr lang="en-US" sz="1400" dirty="0"/>
              <a:t>Toss as much as possible.</a:t>
            </a:r>
          </a:p>
          <a:p>
            <a:pPr lvl="1"/>
            <a:r>
              <a:rPr lang="en-US" sz="1400" dirty="0"/>
              <a:t>Scan everything you can, including business cards and meeting notes. </a:t>
            </a:r>
          </a:p>
          <a:p>
            <a:pPr lvl="1"/>
            <a:r>
              <a:rPr lang="en-US" sz="1400" dirty="0"/>
              <a:t>Ensure you are receiving electronic notifications/bills where you can. </a:t>
            </a:r>
          </a:p>
          <a:p>
            <a:pPr lvl="1"/>
            <a:r>
              <a:rPr lang="en-US" sz="1400" dirty="0"/>
              <a:t>File what is left. </a:t>
            </a:r>
          </a:p>
          <a:p>
            <a:pPr lvl="0"/>
            <a:r>
              <a:rPr lang="en-US" sz="1400" dirty="0"/>
              <a:t>Create (and use) a daily paper system.</a:t>
            </a:r>
          </a:p>
          <a:p>
            <a:pPr lvl="1"/>
            <a:r>
              <a:rPr lang="en-US" sz="1400" dirty="0"/>
              <a:t>Active. Action. Archive.</a:t>
            </a:r>
          </a:p>
          <a:p>
            <a:pPr lvl="1"/>
            <a:r>
              <a:rPr lang="en-US" sz="1400" dirty="0"/>
              <a:t>To do. To File. To read. </a:t>
            </a:r>
          </a:p>
          <a:p>
            <a:r>
              <a:rPr lang="en-US" sz="1400" dirty="0"/>
              <a:t>Make sure your personal items have a home.</a:t>
            </a:r>
          </a:p>
          <a:p>
            <a:pPr lvl="1"/>
            <a:r>
              <a:rPr lang="en-US" sz="1400" dirty="0"/>
              <a:t>Have a drawer, a basket, hooks on the wall for storage. </a:t>
            </a:r>
          </a:p>
          <a:p>
            <a:r>
              <a:rPr lang="en-US" sz="1400" dirty="0"/>
              <a:t>Spend 5 uninterrupted minutes at the end of every day, maintaining your systems. </a:t>
            </a:r>
          </a:p>
          <a:p>
            <a:pPr lvl="0"/>
            <a:r>
              <a:rPr lang="en-US" sz="1400" dirty="0"/>
              <a:t>Disinfect regularly.</a:t>
            </a:r>
          </a:p>
          <a:p>
            <a:pPr lvl="1"/>
            <a:r>
              <a:rPr lang="en-US" sz="1400" dirty="0"/>
              <a:t>Wipe everything down once a week. It will force you to clean up potential clutter.  Put it on your calendar!</a:t>
            </a:r>
          </a:p>
        </p:txBody>
      </p:sp>
    </p:spTree>
    <p:extLst>
      <p:ext uri="{BB962C8B-B14F-4D97-AF65-F5344CB8AC3E}">
        <p14:creationId xmlns:p14="http://schemas.microsoft.com/office/powerpoint/2010/main" val="101134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descr="Related image">
            <a:extLst>
              <a:ext uri="{FF2B5EF4-FFF2-40B4-BE49-F238E27FC236}">
                <a16:creationId xmlns:a16="http://schemas.microsoft.com/office/drawing/2014/main" id="{7DA37E18-0BED-402A-B5B2-907038597DDA}"/>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7407"/>
          <a:stretch/>
        </p:blipFill>
        <p:spPr bwMode="auto">
          <a:xfrm>
            <a:off x="20" y="10"/>
            <a:ext cx="12191980" cy="6857990"/>
          </a:xfrm>
          <a:prstGeom prst="rect">
            <a:avLst/>
          </a:prstGeom>
          <a:noFill/>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90EF80-6056-4034-B711-5BACB68A93D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Digital Decluttering </a:t>
            </a:r>
          </a:p>
        </p:txBody>
      </p:sp>
    </p:spTree>
    <p:extLst>
      <p:ext uri="{BB962C8B-B14F-4D97-AF65-F5344CB8AC3E}">
        <p14:creationId xmlns:p14="http://schemas.microsoft.com/office/powerpoint/2010/main" val="84452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694B-DC98-4B4E-ACD6-B0370A35A77E}"/>
              </a:ext>
            </a:extLst>
          </p:cNvPr>
          <p:cNvSpPr>
            <a:spLocks noGrp="1"/>
          </p:cNvSpPr>
          <p:nvPr>
            <p:ph type="title"/>
          </p:nvPr>
        </p:nvSpPr>
        <p:spPr/>
        <p:txBody>
          <a:bodyPr/>
          <a:lstStyle/>
          <a:p>
            <a:pPr algn="ctr"/>
            <a:r>
              <a:rPr lang="en-US" dirty="0"/>
              <a:t>Digital Clutter: Tips and Techniques </a:t>
            </a:r>
            <a:br>
              <a:rPr lang="en-US" dirty="0"/>
            </a:br>
            <a:r>
              <a:rPr lang="en-US" sz="3200" dirty="0"/>
              <a:t>Tame your information overload</a:t>
            </a:r>
          </a:p>
        </p:txBody>
      </p:sp>
      <p:sp>
        <p:nvSpPr>
          <p:cNvPr id="3" name="Content Placeholder 2">
            <a:extLst>
              <a:ext uri="{FF2B5EF4-FFF2-40B4-BE49-F238E27FC236}">
                <a16:creationId xmlns:a16="http://schemas.microsoft.com/office/drawing/2014/main" id="{2A38D41D-660A-4927-918B-B6345FCC3687}"/>
              </a:ext>
            </a:extLst>
          </p:cNvPr>
          <p:cNvSpPr>
            <a:spLocks noGrp="1"/>
          </p:cNvSpPr>
          <p:nvPr>
            <p:ph sz="half" idx="1"/>
          </p:nvPr>
        </p:nvSpPr>
        <p:spPr>
          <a:xfrm>
            <a:off x="588744" y="1677704"/>
            <a:ext cx="5507256" cy="5160862"/>
          </a:xfrm>
        </p:spPr>
        <p:txBody>
          <a:bodyPr>
            <a:noAutofit/>
          </a:bodyPr>
          <a:lstStyle/>
          <a:p>
            <a:r>
              <a:rPr lang="en-US" sz="2000" dirty="0"/>
              <a:t>Remove distractions. </a:t>
            </a:r>
          </a:p>
          <a:p>
            <a:pPr lvl="1"/>
            <a:r>
              <a:rPr lang="en-US" sz="1800" dirty="0"/>
              <a:t>Turn off email notifications on your phone and computer. </a:t>
            </a:r>
          </a:p>
          <a:p>
            <a:pPr lvl="1"/>
            <a:r>
              <a:rPr lang="en-US" sz="1800" dirty="0"/>
              <a:t>Remove social media alerts. </a:t>
            </a:r>
          </a:p>
          <a:p>
            <a:r>
              <a:rPr lang="en-US" sz="2000" dirty="0"/>
              <a:t>Organize your documents.</a:t>
            </a:r>
          </a:p>
          <a:p>
            <a:pPr lvl="1"/>
            <a:r>
              <a:rPr lang="en-US" sz="1800" dirty="0"/>
              <a:t>Delete multiple iterations</a:t>
            </a:r>
          </a:p>
          <a:p>
            <a:pPr lvl="1"/>
            <a:r>
              <a:rPr lang="en-US" sz="1800" dirty="0"/>
              <a:t>Archive if afraid to purge</a:t>
            </a:r>
          </a:p>
          <a:p>
            <a:pPr lvl="1"/>
            <a:r>
              <a:rPr lang="en-US" sz="1800" dirty="0"/>
              <a:t>Folders are your friend</a:t>
            </a:r>
          </a:p>
          <a:p>
            <a:r>
              <a:rPr lang="en-US" sz="2000" dirty="0"/>
              <a:t>Streamline desktop icons and phone apps.</a:t>
            </a:r>
          </a:p>
          <a:p>
            <a:pPr lvl="1"/>
            <a:r>
              <a:rPr lang="en-US" sz="1800" dirty="0"/>
              <a:t>What are the five essentials you need?</a:t>
            </a:r>
          </a:p>
          <a:p>
            <a:pPr lvl="1"/>
            <a:r>
              <a:rPr lang="en-US" sz="1800" dirty="0"/>
              <a:t>Place icons/apps in folders</a:t>
            </a:r>
          </a:p>
          <a:p>
            <a:r>
              <a:rPr lang="en-US" sz="2000" dirty="0"/>
              <a:t>Purge apps and photos. </a:t>
            </a:r>
          </a:p>
          <a:p>
            <a:pPr lvl="1"/>
            <a:r>
              <a:rPr lang="en-US" sz="1800" dirty="0"/>
              <a:t>If you haven’t used the app in three months, get rid of it. </a:t>
            </a:r>
          </a:p>
          <a:p>
            <a:pPr lvl="1"/>
            <a:r>
              <a:rPr lang="en-US" sz="1800" dirty="0"/>
              <a:t>Think about what moment you are trying to capture and only keep those that do. </a:t>
            </a:r>
          </a:p>
        </p:txBody>
      </p:sp>
      <p:sp>
        <p:nvSpPr>
          <p:cNvPr id="6" name="Content Placeholder 5">
            <a:extLst>
              <a:ext uri="{FF2B5EF4-FFF2-40B4-BE49-F238E27FC236}">
                <a16:creationId xmlns:a16="http://schemas.microsoft.com/office/drawing/2014/main" id="{E7E556CC-8132-4CB7-98D5-1A20834F9FF1}"/>
              </a:ext>
            </a:extLst>
          </p:cNvPr>
          <p:cNvSpPr>
            <a:spLocks noGrp="1"/>
          </p:cNvSpPr>
          <p:nvPr>
            <p:ph sz="half" idx="2"/>
          </p:nvPr>
        </p:nvSpPr>
        <p:spPr>
          <a:xfrm>
            <a:off x="6412831" y="1825624"/>
            <a:ext cx="5464744" cy="4498173"/>
          </a:xfrm>
        </p:spPr>
        <p:txBody>
          <a:bodyPr>
            <a:normAutofit/>
          </a:bodyPr>
          <a:lstStyle/>
          <a:p>
            <a:r>
              <a:rPr lang="en-US" sz="2400" dirty="0"/>
              <a:t>Simplify social media regularly</a:t>
            </a:r>
          </a:p>
          <a:p>
            <a:pPr lvl="1"/>
            <a:r>
              <a:rPr lang="en-US" sz="1800" dirty="0"/>
              <a:t>Know what you want to get out of your social media use. </a:t>
            </a:r>
          </a:p>
          <a:p>
            <a:pPr lvl="1"/>
            <a:r>
              <a:rPr lang="en-US" sz="1800" dirty="0"/>
              <a:t>Unfollow/alter feeds to suit your current interests. </a:t>
            </a:r>
          </a:p>
          <a:p>
            <a:r>
              <a:rPr lang="en-US" sz="2400" dirty="0"/>
              <a:t>Set boundaries with email and phone calls. </a:t>
            </a:r>
          </a:p>
          <a:p>
            <a:pPr lvl="1"/>
            <a:r>
              <a:rPr lang="en-US" sz="1800" dirty="0"/>
              <a:t>Have a set period to check during the day. Trust emergencies will find you. </a:t>
            </a:r>
          </a:p>
          <a:p>
            <a:pPr lvl="1"/>
            <a:r>
              <a:rPr lang="en-US" sz="1800" dirty="0"/>
              <a:t>If it is going to take less than 5 minutes, respond immediately. </a:t>
            </a:r>
          </a:p>
          <a:p>
            <a:pPr lvl="1"/>
            <a:r>
              <a:rPr lang="en-US" sz="1800" dirty="0"/>
              <a:t>Filter. Create a “rule” to move emails automatically to folders</a:t>
            </a:r>
          </a:p>
          <a:p>
            <a:pPr lvl="1"/>
            <a:r>
              <a:rPr lang="en-US" sz="1800" dirty="0"/>
              <a:t>Unsubscribe ruthlessly. </a:t>
            </a:r>
          </a:p>
          <a:p>
            <a:pPr lvl="1"/>
            <a:endParaRPr lang="en-US" dirty="0"/>
          </a:p>
        </p:txBody>
      </p:sp>
    </p:spTree>
    <p:extLst>
      <p:ext uri="{BB962C8B-B14F-4D97-AF65-F5344CB8AC3E}">
        <p14:creationId xmlns:p14="http://schemas.microsoft.com/office/powerpoint/2010/main" val="88915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descr="Image result for memes time management">
            <a:extLst>
              <a:ext uri="{FF2B5EF4-FFF2-40B4-BE49-F238E27FC236}">
                <a16:creationId xmlns:a16="http://schemas.microsoft.com/office/drawing/2014/main" id="{2696037A-A38B-4C86-AC3D-D3720A3D53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060" y="1916465"/>
            <a:ext cx="3425957" cy="3024589"/>
          </a:xfrm>
          <a:prstGeom prst="rect">
            <a:avLst/>
          </a:prstGeom>
          <a:noFill/>
        </p:spPr>
      </p:pic>
      <p:sp>
        <p:nvSpPr>
          <p:cNvPr id="2" name="Title 1"/>
          <p:cNvSpPr>
            <a:spLocks noGrp="1"/>
          </p:cNvSpPr>
          <p:nvPr>
            <p:ph type="title"/>
          </p:nvPr>
        </p:nvSpPr>
        <p:spPr>
          <a:xfrm>
            <a:off x="4384039" y="365125"/>
            <a:ext cx="7164493" cy="1325563"/>
          </a:xfrm>
        </p:spPr>
        <p:txBody>
          <a:bodyPr>
            <a:normAutofit/>
          </a:bodyPr>
          <a:lstStyle/>
          <a:p>
            <a:r>
              <a:rPr lang="en-US">
                <a:solidFill>
                  <a:schemeClr val="bg1"/>
                </a:solidFill>
              </a:rPr>
              <a:t>Addressing Time Clutter</a:t>
            </a:r>
          </a:p>
        </p:txBody>
      </p:sp>
      <p:sp>
        <p:nvSpPr>
          <p:cNvPr id="7" name="Content Placeholder 6">
            <a:extLst>
              <a:ext uri="{FF2B5EF4-FFF2-40B4-BE49-F238E27FC236}">
                <a16:creationId xmlns:a16="http://schemas.microsoft.com/office/drawing/2014/main" id="{6682CFA0-14C9-4CC6-9118-893731E5CFFF}"/>
              </a:ext>
            </a:extLst>
          </p:cNvPr>
          <p:cNvSpPr>
            <a:spLocks noGrp="1"/>
          </p:cNvSpPr>
          <p:nvPr>
            <p:ph idx="1"/>
          </p:nvPr>
        </p:nvSpPr>
        <p:spPr>
          <a:xfrm>
            <a:off x="4589646" y="1772344"/>
            <a:ext cx="7161017" cy="4154361"/>
          </a:xfrm>
        </p:spPr>
        <p:txBody>
          <a:bodyPr>
            <a:normAutofit fontScale="92500" lnSpcReduction="20000"/>
          </a:bodyPr>
          <a:lstStyle/>
          <a:p>
            <a:pPr lvl="1"/>
            <a:endParaRPr lang="en-US" sz="2000" dirty="0">
              <a:solidFill>
                <a:schemeClr val="bg1"/>
              </a:solidFill>
            </a:endParaRPr>
          </a:p>
          <a:p>
            <a:pPr lvl="1"/>
            <a:r>
              <a:rPr lang="en-US" dirty="0">
                <a:solidFill>
                  <a:schemeClr val="bg1"/>
                </a:solidFill>
              </a:rPr>
              <a:t>Be intentional. Own your time unapologetically. </a:t>
            </a:r>
          </a:p>
          <a:p>
            <a:pPr marL="457200" lvl="1" indent="0">
              <a:buNone/>
            </a:pPr>
            <a:endParaRPr lang="en-US" dirty="0">
              <a:solidFill>
                <a:schemeClr val="bg1"/>
              </a:solidFill>
            </a:endParaRPr>
          </a:p>
          <a:p>
            <a:pPr lvl="1"/>
            <a:r>
              <a:rPr lang="en-US" dirty="0">
                <a:solidFill>
                  <a:schemeClr val="bg1"/>
                </a:solidFill>
              </a:rPr>
              <a:t>Be realistic about time per demand</a:t>
            </a:r>
            <a:br>
              <a:rPr lang="en-US" dirty="0">
                <a:solidFill>
                  <a:schemeClr val="bg1"/>
                </a:solidFill>
              </a:rPr>
            </a:br>
            <a:endParaRPr lang="en-US" dirty="0">
              <a:solidFill>
                <a:schemeClr val="bg1"/>
              </a:solidFill>
            </a:endParaRPr>
          </a:p>
          <a:p>
            <a:pPr lvl="1"/>
            <a:r>
              <a:rPr lang="en-US" dirty="0">
                <a:solidFill>
                  <a:schemeClr val="bg1"/>
                </a:solidFill>
              </a:rPr>
              <a:t>Know your priorities and values</a:t>
            </a:r>
            <a:br>
              <a:rPr lang="en-US" dirty="0">
                <a:solidFill>
                  <a:schemeClr val="bg1"/>
                </a:solidFill>
              </a:rPr>
            </a:br>
            <a:endParaRPr lang="en-US" dirty="0">
              <a:solidFill>
                <a:schemeClr val="bg1"/>
              </a:solidFill>
            </a:endParaRPr>
          </a:p>
          <a:p>
            <a:pPr lvl="1"/>
            <a:r>
              <a:rPr lang="en-US" dirty="0">
                <a:solidFill>
                  <a:schemeClr val="bg1"/>
                </a:solidFill>
              </a:rPr>
              <a:t>Rank and organize demands accordingly </a:t>
            </a:r>
            <a:br>
              <a:rPr lang="en-US" dirty="0">
                <a:solidFill>
                  <a:schemeClr val="bg1"/>
                </a:solidFill>
              </a:rPr>
            </a:br>
            <a:endParaRPr lang="en-US" dirty="0">
              <a:solidFill>
                <a:schemeClr val="bg1"/>
              </a:solidFill>
            </a:endParaRPr>
          </a:p>
          <a:p>
            <a:pPr lvl="1"/>
            <a:r>
              <a:rPr lang="en-US" dirty="0">
                <a:solidFill>
                  <a:schemeClr val="bg1"/>
                </a:solidFill>
              </a:rPr>
              <a:t>Identify and enforce boundaries</a:t>
            </a:r>
          </a:p>
          <a:p>
            <a:pPr lvl="2"/>
            <a:r>
              <a:rPr lang="en-US" dirty="0">
                <a:solidFill>
                  <a:schemeClr val="bg1"/>
                </a:solidFill>
              </a:rPr>
              <a:t>Work. Family/Friends. Personal. Social media. </a:t>
            </a:r>
          </a:p>
          <a:p>
            <a:endParaRPr lang="en-US" sz="2000" dirty="0">
              <a:solidFill>
                <a:schemeClr val="bg1"/>
              </a:solidFill>
            </a:endParaRPr>
          </a:p>
          <a:p>
            <a:pPr marL="0" indent="0">
              <a:buNone/>
            </a:pPr>
            <a:r>
              <a:rPr lang="en-US" sz="2000" dirty="0">
                <a:solidFill>
                  <a:schemeClr val="bg1"/>
                </a:solidFill>
              </a:rPr>
              <a:t>“You can do anything, but you can’t do everything” </a:t>
            </a:r>
          </a:p>
          <a:p>
            <a:pPr marL="0" indent="0">
              <a:buNone/>
            </a:pPr>
            <a:r>
              <a:rPr lang="en-US" sz="2000" dirty="0">
                <a:solidFill>
                  <a:schemeClr val="bg1"/>
                </a:solidFill>
              </a:rPr>
              <a:t>						-David Allen</a:t>
            </a:r>
          </a:p>
          <a:p>
            <a:endParaRPr lang="en-US" sz="2000" dirty="0">
              <a:solidFill>
                <a:schemeClr val="bg1"/>
              </a:solidFill>
            </a:endParaRPr>
          </a:p>
        </p:txBody>
      </p:sp>
    </p:spTree>
    <p:extLst>
      <p:ext uri="{BB962C8B-B14F-4D97-AF65-F5344CB8AC3E}">
        <p14:creationId xmlns:p14="http://schemas.microsoft.com/office/powerpoint/2010/main" val="90588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62CAB-C48E-4481-9139-ABF0046413A4}"/>
              </a:ext>
            </a:extLst>
          </p:cNvPr>
          <p:cNvSpPr>
            <a:spLocks noGrp="1"/>
          </p:cNvSpPr>
          <p:nvPr>
            <p:ph type="title"/>
          </p:nvPr>
        </p:nvSpPr>
        <p:spPr/>
        <p:txBody>
          <a:bodyPr vert="horz" lIns="91440" tIns="45720" rIns="91440" bIns="45720" rtlCol="0" anchor="ctr">
            <a:normAutofit/>
          </a:bodyPr>
          <a:lstStyle/>
          <a:p>
            <a:r>
              <a:rPr lang="en-US" dirty="0"/>
              <a:t>Time Clutter: Tasks </a:t>
            </a:r>
            <a:endParaRPr lang="en-US"/>
          </a:p>
        </p:txBody>
      </p:sp>
      <p:sp>
        <p:nvSpPr>
          <p:cNvPr id="10" name="Content Placeholder 9">
            <a:extLst>
              <a:ext uri="{FF2B5EF4-FFF2-40B4-BE49-F238E27FC236}">
                <a16:creationId xmlns:a16="http://schemas.microsoft.com/office/drawing/2014/main" id="{388BC8AC-9C21-42AE-B54E-AA843CD609CF}"/>
              </a:ext>
            </a:extLst>
          </p:cNvPr>
          <p:cNvSpPr>
            <a:spLocks noGrp="1"/>
          </p:cNvSpPr>
          <p:nvPr>
            <p:ph sz="half" idx="1"/>
          </p:nvPr>
        </p:nvSpPr>
        <p:spPr>
          <a:xfrm>
            <a:off x="482066" y="1825625"/>
            <a:ext cx="5181600" cy="4351338"/>
          </a:xfrm>
        </p:spPr>
        <p:txBody>
          <a:bodyPr vert="horz" lIns="91440" tIns="45720" rIns="91440" bIns="45720" rtlCol="0">
            <a:normAutofit lnSpcReduction="10000"/>
          </a:bodyPr>
          <a:lstStyle/>
          <a:p>
            <a:pPr marL="0" indent="0">
              <a:buNone/>
            </a:pPr>
            <a:r>
              <a:rPr lang="en-US" sz="1800" b="1" dirty="0"/>
              <a:t>Upgrade your Task List</a:t>
            </a:r>
          </a:p>
          <a:p>
            <a:r>
              <a:rPr lang="en-US" sz="1900" dirty="0"/>
              <a:t>Decide on your top 5 priorities. Not just at work but in life. </a:t>
            </a:r>
          </a:p>
          <a:p>
            <a:r>
              <a:rPr lang="en-US" sz="1900" dirty="0"/>
              <a:t>Write down any and all tasks and organize under the priorities. </a:t>
            </a:r>
          </a:p>
          <a:p>
            <a:r>
              <a:rPr lang="en-US" sz="1900" dirty="0"/>
              <a:t>Identify tasks that require focus as “Think work” and quick tasks as “Action items” </a:t>
            </a:r>
          </a:p>
          <a:p>
            <a:r>
              <a:rPr lang="en-US" sz="1900" dirty="0"/>
              <a:t>Schedule time on calendar for both types of work</a:t>
            </a:r>
          </a:p>
          <a:p>
            <a:pPr lvl="1"/>
            <a:r>
              <a:rPr lang="en-US" sz="1900" dirty="0"/>
              <a:t>i.e. Ensure chunks of quiet, uninterrupted time for “think work”</a:t>
            </a:r>
          </a:p>
          <a:p>
            <a:r>
              <a:rPr lang="en-US" sz="1900" dirty="0"/>
              <a:t>Organize your list both weekly and daily. </a:t>
            </a:r>
          </a:p>
          <a:p>
            <a:pPr lvl="1"/>
            <a:r>
              <a:rPr lang="en-US" sz="1500" dirty="0"/>
              <a:t>Every Friday set aside time to prepare for week ahead. </a:t>
            </a:r>
          </a:p>
          <a:p>
            <a:pPr lvl="1"/>
            <a:r>
              <a:rPr lang="en-US" sz="1500" dirty="0"/>
              <a:t>Move items from weekly to daily at the end of each day.  (Remember to be realistic and intentional). </a:t>
            </a:r>
          </a:p>
          <a:p>
            <a:endParaRPr lang="en-US" sz="1300" dirty="0"/>
          </a:p>
        </p:txBody>
      </p:sp>
      <p:sp>
        <p:nvSpPr>
          <p:cNvPr id="21" name="Content Placeholder 20">
            <a:extLst>
              <a:ext uri="{FF2B5EF4-FFF2-40B4-BE49-F238E27FC236}">
                <a16:creationId xmlns:a16="http://schemas.microsoft.com/office/drawing/2014/main" id="{32D9A3EC-FD04-4E42-ABBF-0DF9AB77C8A2}"/>
              </a:ext>
            </a:extLst>
          </p:cNvPr>
          <p:cNvSpPr>
            <a:spLocks noGrp="1"/>
          </p:cNvSpPr>
          <p:nvPr>
            <p:ph sz="half" idx="2"/>
          </p:nvPr>
        </p:nvSpPr>
        <p:spPr>
          <a:xfrm>
            <a:off x="6248400" y="1825625"/>
            <a:ext cx="5181600" cy="3372017"/>
          </a:xfrm>
        </p:spPr>
        <p:txBody>
          <a:bodyPr>
            <a:normAutofit lnSpcReduction="10000"/>
          </a:bodyPr>
          <a:lstStyle/>
          <a:p>
            <a:pPr marL="0" indent="0">
              <a:buNone/>
            </a:pPr>
            <a:r>
              <a:rPr lang="en-US" sz="1800" b="1" dirty="0"/>
              <a:t>Now to shorten the to-do list. </a:t>
            </a:r>
          </a:p>
          <a:p>
            <a:r>
              <a:rPr lang="en-US" sz="1900" dirty="0"/>
              <a:t>Highlight all the items you dread doing. </a:t>
            </a:r>
          </a:p>
          <a:p>
            <a:r>
              <a:rPr lang="en-US" sz="1900" dirty="0"/>
              <a:t>Delete or delegate as many of these items as possible. </a:t>
            </a:r>
          </a:p>
          <a:p>
            <a:pPr lvl="1"/>
            <a:r>
              <a:rPr lang="en-US" sz="1500" dirty="0"/>
              <a:t>Acknowledge the emotions you feel and what you have to let go of (a fantasy version of you)</a:t>
            </a:r>
          </a:p>
          <a:p>
            <a:r>
              <a:rPr lang="en-US" sz="1900" dirty="0"/>
              <a:t>Transform anything highlighted left on the list into something you actually want to do. </a:t>
            </a:r>
          </a:p>
          <a:p>
            <a:pPr lvl="1"/>
            <a:r>
              <a:rPr lang="en-US" sz="1500" dirty="0"/>
              <a:t>Try pairing a not-fun task with something you want to do more of. </a:t>
            </a:r>
          </a:p>
          <a:p>
            <a:pPr lvl="1"/>
            <a:r>
              <a:rPr lang="en-US" sz="1500" dirty="0"/>
              <a:t>Tie the tasks with what their importance or significant is in relation to your priorities. </a:t>
            </a:r>
          </a:p>
          <a:p>
            <a:endParaRPr lang="en-US" dirty="0"/>
          </a:p>
        </p:txBody>
      </p:sp>
      <p:sp>
        <p:nvSpPr>
          <p:cNvPr id="9" name="Footer Placeholder 8">
            <a:extLst>
              <a:ext uri="{FF2B5EF4-FFF2-40B4-BE49-F238E27FC236}">
                <a16:creationId xmlns:a16="http://schemas.microsoft.com/office/drawing/2014/main" id="{15C27A9B-6E28-47C8-BB0F-F624A526806E}"/>
              </a:ext>
            </a:extLst>
          </p:cNvPr>
          <p:cNvSpPr>
            <a:spLocks noGrp="1"/>
          </p:cNvSpPr>
          <p:nvPr>
            <p:ph type="ftr" sz="quarter" idx="11"/>
          </p:nvPr>
        </p:nvSpPr>
        <p:spPr/>
        <p:txBody>
          <a:bodyPr vert="horz" lIns="91440" tIns="45720" rIns="91440" bIns="45720" rtlCol="0" anchor="ctr">
            <a:normAutofit fontScale="92500" lnSpcReduction="20000"/>
          </a:bodyPr>
          <a:lstStyle/>
          <a:p>
            <a:pPr>
              <a:spcAft>
                <a:spcPts val="600"/>
              </a:spcAft>
              <a:defRPr/>
            </a:pPr>
            <a:r>
              <a:rPr lang="en-US" kern="1200" dirty="0">
                <a:solidFill>
                  <a:prstClr val="black">
                    <a:tint val="75000"/>
                  </a:prstClr>
                </a:solidFill>
                <a:latin typeface="Calibri" panose="020F0502020204030204"/>
                <a:ea typeface="+mn-ea"/>
                <a:cs typeface="+mn-cs"/>
              </a:rPr>
              <a:t>Excerpted from: “How To Gain An Extra Day Each Week”. Christine Carter, PhD</a:t>
            </a:r>
          </a:p>
        </p:txBody>
      </p:sp>
      <p:sp>
        <p:nvSpPr>
          <p:cNvPr id="18" name="AutoShape 6" descr="Image result for prioritize tasks">
            <a:extLst>
              <a:ext uri="{FF2B5EF4-FFF2-40B4-BE49-F238E27FC236}">
                <a16:creationId xmlns:a16="http://schemas.microsoft.com/office/drawing/2014/main" id="{6C14A1F7-1C7C-4A64-813A-027144193F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972C2E4E-DAC0-4549-A0B2-9D451B2382AA}"/>
              </a:ext>
            </a:extLst>
          </p:cNvPr>
          <p:cNvSpPr/>
          <p:nvPr/>
        </p:nvSpPr>
        <p:spPr>
          <a:xfrm>
            <a:off x="6096000" y="5217076"/>
            <a:ext cx="6096000" cy="646331"/>
          </a:xfrm>
          <a:prstGeom prst="rect">
            <a:avLst/>
          </a:prstGeom>
        </p:spPr>
        <p:txBody>
          <a:bodyPr>
            <a:spAutoFit/>
          </a:bodyPr>
          <a:lstStyle/>
          <a:p>
            <a:r>
              <a:rPr lang="en-US" dirty="0">
                <a:solidFill>
                  <a:srgbClr val="FF0000"/>
                </a:solidFill>
              </a:rPr>
              <a:t>Research shows making a plan to deal with unfinished tasks makes a huge difference in our ability to focus. </a:t>
            </a:r>
          </a:p>
        </p:txBody>
      </p:sp>
    </p:spTree>
    <p:extLst>
      <p:ext uri="{BB962C8B-B14F-4D97-AF65-F5344CB8AC3E}">
        <p14:creationId xmlns:p14="http://schemas.microsoft.com/office/powerpoint/2010/main" val="395899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Rectangle 51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4" name="Rectangle 1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7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employee time email spent">
            <a:extLst>
              <a:ext uri="{FF2B5EF4-FFF2-40B4-BE49-F238E27FC236}">
                <a16:creationId xmlns:a16="http://schemas.microsoft.com/office/drawing/2014/main" id="{4F8D961F-B7BB-43F9-B35F-D34EA4AF1D6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8113510" y="2438400"/>
            <a:ext cx="3428240" cy="16395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A50845-AAB2-4879-BCC0-BCC3791E0E10}"/>
              </a:ext>
            </a:extLst>
          </p:cNvPr>
          <p:cNvSpPr>
            <a:spLocks noGrp="1"/>
          </p:cNvSpPr>
          <p:nvPr>
            <p:ph type="title"/>
          </p:nvPr>
        </p:nvSpPr>
        <p:spPr>
          <a:xfrm>
            <a:off x="482893" y="135455"/>
            <a:ext cx="6422849" cy="1676603"/>
          </a:xfrm>
        </p:spPr>
        <p:txBody>
          <a:bodyPr vert="horz" lIns="91440" tIns="45720" rIns="91440" bIns="45720" rtlCol="0" anchor="ctr">
            <a:normAutofit/>
          </a:bodyPr>
          <a:lstStyle/>
          <a:p>
            <a:r>
              <a:rPr lang="en-US" kern="1200" dirty="0">
                <a:solidFill>
                  <a:schemeClr val="tx1"/>
                </a:solidFill>
                <a:latin typeface="+mj-lt"/>
                <a:ea typeface="+mj-ea"/>
                <a:cs typeface="+mj-cs"/>
              </a:rPr>
              <a:t>Time Clutter: Emails</a:t>
            </a:r>
          </a:p>
        </p:txBody>
      </p:sp>
      <p:sp>
        <p:nvSpPr>
          <p:cNvPr id="3" name="Content Placeholder 2">
            <a:extLst>
              <a:ext uri="{FF2B5EF4-FFF2-40B4-BE49-F238E27FC236}">
                <a16:creationId xmlns:a16="http://schemas.microsoft.com/office/drawing/2014/main" id="{90A8FDF6-D587-4E80-8D31-6266B1345AAD}"/>
              </a:ext>
            </a:extLst>
          </p:cNvPr>
          <p:cNvSpPr>
            <a:spLocks noGrp="1"/>
          </p:cNvSpPr>
          <p:nvPr>
            <p:ph sz="half" idx="1"/>
          </p:nvPr>
        </p:nvSpPr>
        <p:spPr>
          <a:xfrm>
            <a:off x="316857" y="1665172"/>
            <a:ext cx="6588884" cy="4067760"/>
          </a:xfrm>
        </p:spPr>
        <p:txBody>
          <a:bodyPr vert="horz" lIns="91440" tIns="45720" rIns="91440" bIns="45720" rtlCol="0">
            <a:noAutofit/>
          </a:bodyPr>
          <a:lstStyle/>
          <a:p>
            <a:r>
              <a:rPr lang="en-US" sz="1800" dirty="0"/>
              <a:t>Fact:  Time clutter and email are intertwined.</a:t>
            </a:r>
          </a:p>
          <a:p>
            <a:r>
              <a:rPr lang="en-US" sz="1800" dirty="0"/>
              <a:t>Screen all calls and emails.</a:t>
            </a:r>
          </a:p>
          <a:p>
            <a:pPr lvl="1"/>
            <a:r>
              <a:rPr lang="en-US" sz="1600" dirty="0"/>
              <a:t>Reminder:  Turn of all alerts</a:t>
            </a:r>
          </a:p>
          <a:p>
            <a:pPr lvl="1"/>
            <a:r>
              <a:rPr lang="en-US" sz="1600" dirty="0"/>
              <a:t>Schedule two or three specific times to respond</a:t>
            </a:r>
            <a:r>
              <a:rPr lang="en-US" sz="1800" dirty="0"/>
              <a:t>. </a:t>
            </a:r>
          </a:p>
          <a:p>
            <a:r>
              <a:rPr lang="en-US" sz="1800" dirty="0"/>
              <a:t>Have separate email accounts</a:t>
            </a:r>
          </a:p>
          <a:p>
            <a:pPr lvl="1"/>
            <a:r>
              <a:rPr lang="en-US" sz="1600" dirty="0"/>
              <a:t>Work only</a:t>
            </a:r>
          </a:p>
          <a:p>
            <a:pPr lvl="1"/>
            <a:r>
              <a:rPr lang="en-US" sz="1600" dirty="0"/>
              <a:t>Personal – family and friends, invitations, school events, </a:t>
            </a:r>
            <a:r>
              <a:rPr lang="en-US" sz="1600" dirty="0" err="1"/>
              <a:t>etc</a:t>
            </a:r>
            <a:endParaRPr lang="en-US" sz="1600" dirty="0"/>
          </a:p>
          <a:p>
            <a:pPr lvl="1"/>
            <a:r>
              <a:rPr lang="en-US" sz="1600" dirty="0"/>
              <a:t>Bulk – subscriptions, newsletters, social media notifications, </a:t>
            </a:r>
          </a:p>
          <a:p>
            <a:r>
              <a:rPr lang="en-US" sz="1800" dirty="0"/>
              <a:t>Relentlessly unsubscribe </a:t>
            </a:r>
          </a:p>
          <a:p>
            <a:pPr lvl="1"/>
            <a:r>
              <a:rPr lang="en-US" sz="1600" dirty="0"/>
              <a:t>If you haven’t read it or enjoyed it in the past three months it goes</a:t>
            </a:r>
          </a:p>
          <a:p>
            <a:r>
              <a:rPr lang="en-US" sz="1800" dirty="0"/>
              <a:t>Reduce email/call exchanges regarding scheduling meetings</a:t>
            </a:r>
          </a:p>
          <a:p>
            <a:pPr lvl="1"/>
            <a:r>
              <a:rPr lang="en-US" sz="1600" dirty="0"/>
              <a:t>Try software such as Acuity scheduling</a:t>
            </a:r>
          </a:p>
          <a:p>
            <a:r>
              <a:rPr lang="en-US" sz="1800" dirty="0"/>
              <a:t>Work towards inbox zero daily</a:t>
            </a:r>
          </a:p>
          <a:p>
            <a:endParaRPr lang="en-US" sz="1800" dirty="0"/>
          </a:p>
        </p:txBody>
      </p:sp>
    </p:spTree>
    <p:extLst>
      <p:ext uri="{BB962C8B-B14F-4D97-AF65-F5344CB8AC3E}">
        <p14:creationId xmlns:p14="http://schemas.microsoft.com/office/powerpoint/2010/main" val="232242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 name="Rectangle 3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078" name="Picture 6" descr="Image result for time management quotes">
            <a:extLst>
              <a:ext uri="{FF2B5EF4-FFF2-40B4-BE49-F238E27FC236}">
                <a16:creationId xmlns:a16="http://schemas.microsoft.com/office/drawing/2014/main" id="{11FEF509-CACD-41BC-A049-AD955D8BD3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13302" b="3"/>
          <a:stretch/>
        </p:blipFill>
        <p:spPr bwMode="auto">
          <a:xfrm>
            <a:off x="799188" y="1904281"/>
            <a:ext cx="3368551" cy="4272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E283C4-BEB2-4920-B8BA-05661449185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Time Management Techniques</a:t>
            </a:r>
          </a:p>
        </p:txBody>
      </p:sp>
      <p:sp>
        <p:nvSpPr>
          <p:cNvPr id="3" name="Content Placeholder 2">
            <a:extLst>
              <a:ext uri="{FF2B5EF4-FFF2-40B4-BE49-F238E27FC236}">
                <a16:creationId xmlns:a16="http://schemas.microsoft.com/office/drawing/2014/main" id="{2B1A4AD0-B388-4F5A-862E-AB2D94026CE5}"/>
              </a:ext>
            </a:extLst>
          </p:cNvPr>
          <p:cNvSpPr>
            <a:spLocks noGrp="1"/>
          </p:cNvSpPr>
          <p:nvPr>
            <p:ph sz="half" idx="1"/>
          </p:nvPr>
        </p:nvSpPr>
        <p:spPr>
          <a:xfrm>
            <a:off x="4820972" y="1575184"/>
            <a:ext cx="6854471" cy="4486274"/>
          </a:xfrm>
        </p:spPr>
        <p:txBody>
          <a:bodyPr vert="horz" lIns="91440" tIns="45720" rIns="91440" bIns="45720" rtlCol="0">
            <a:noAutofit/>
          </a:bodyPr>
          <a:lstStyle/>
          <a:p>
            <a:pPr marL="0"/>
            <a:endParaRPr lang="en-US" sz="2200" dirty="0"/>
          </a:p>
          <a:p>
            <a:pPr lvl="1"/>
            <a:r>
              <a:rPr lang="en-US" sz="2200" dirty="0"/>
              <a:t>ABC analysis </a:t>
            </a:r>
          </a:p>
          <a:p>
            <a:pPr lvl="2"/>
            <a:r>
              <a:rPr lang="en-US" sz="2200" dirty="0"/>
              <a:t>ranks tasks from urgent to unimportant</a:t>
            </a:r>
          </a:p>
          <a:p>
            <a:pPr lvl="1"/>
            <a:r>
              <a:rPr lang="en-US" sz="2200" dirty="0"/>
              <a:t>POSEC method</a:t>
            </a:r>
          </a:p>
          <a:p>
            <a:pPr lvl="2"/>
            <a:r>
              <a:rPr lang="en-US" sz="2200" dirty="0"/>
              <a:t>Prioritize by Organizing, Streamlining, Economizing and Contributing</a:t>
            </a:r>
          </a:p>
          <a:p>
            <a:pPr lvl="1"/>
            <a:r>
              <a:rPr lang="en-US" sz="2200" dirty="0"/>
              <a:t>WADE</a:t>
            </a:r>
          </a:p>
          <a:p>
            <a:pPr lvl="2"/>
            <a:r>
              <a:rPr lang="en-US" sz="2200" dirty="0"/>
              <a:t>Write it down. Add it up. Decide. Execute.</a:t>
            </a:r>
          </a:p>
          <a:p>
            <a:pPr lvl="1"/>
            <a:r>
              <a:rPr lang="en-US" sz="2200" dirty="0"/>
              <a:t>Pomodoro Technique</a:t>
            </a:r>
          </a:p>
          <a:p>
            <a:pPr lvl="2"/>
            <a:r>
              <a:rPr lang="en-US" sz="2200" dirty="0"/>
              <a:t>25 minutes of work. 5 minutes of break time</a:t>
            </a:r>
          </a:p>
          <a:p>
            <a:pPr lvl="1"/>
            <a:r>
              <a:rPr lang="en-US" sz="2200" dirty="0"/>
              <a:t>GTD (Getting Things Done)</a:t>
            </a:r>
          </a:p>
          <a:p>
            <a:pPr lvl="2"/>
            <a:r>
              <a:rPr lang="en-US" sz="2200" dirty="0"/>
              <a:t>Finish small tasks immediately and divide big tasks into smaller tasks to start completing now. </a:t>
            </a:r>
          </a:p>
        </p:txBody>
      </p:sp>
    </p:spTree>
    <p:extLst>
      <p:ext uri="{BB962C8B-B14F-4D97-AF65-F5344CB8AC3E}">
        <p14:creationId xmlns:p14="http://schemas.microsoft.com/office/powerpoint/2010/main" val="313138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8" name="Content Placeholder 7" descr="Image result for memes time management">
            <a:extLst>
              <a:ext uri="{FF2B5EF4-FFF2-40B4-BE49-F238E27FC236}">
                <a16:creationId xmlns:a16="http://schemas.microsoft.com/office/drawing/2014/main" id="{8BDC2804-8363-447F-BDFD-01A3AA5FB5F8}"/>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3749" b="11981"/>
          <a:stretch/>
        </p:blipFill>
        <p:spPr bwMode="auto">
          <a:xfrm>
            <a:off x="20" y="10"/>
            <a:ext cx="12191980" cy="6857990"/>
          </a:xfrm>
          <a:prstGeom prst="rect">
            <a:avLst/>
          </a:prstGeom>
          <a:noFill/>
        </p:spPr>
      </p:pic>
    </p:spTree>
    <p:extLst>
      <p:ext uri="{BB962C8B-B14F-4D97-AF65-F5344CB8AC3E}">
        <p14:creationId xmlns:p14="http://schemas.microsoft.com/office/powerpoint/2010/main" val="113629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9348"/>
            <a:ext cx="9144000" cy="1461349"/>
          </a:xfrm>
        </p:spPr>
        <p:txBody>
          <a:bodyPr>
            <a:normAutofit fontScale="90000"/>
          </a:bodyPr>
          <a:lstStyle/>
          <a:p>
            <a:r>
              <a:rPr lang="en-US" sz="5400" dirty="0"/>
              <a:t>Techniques for Decluttering the Mind &amp; Body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404" y="2531445"/>
            <a:ext cx="5329192" cy="2562112"/>
          </a:xfrm>
          <a:prstGeom prst="rect">
            <a:avLst/>
          </a:prstGeom>
        </p:spPr>
      </p:pic>
    </p:spTree>
    <p:extLst>
      <p:ext uri="{BB962C8B-B14F-4D97-AF65-F5344CB8AC3E}">
        <p14:creationId xmlns:p14="http://schemas.microsoft.com/office/powerpoint/2010/main" val="371031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l="3764" r="6779" b="3"/>
          <a:stretch/>
        </p:blipFill>
        <p:spPr>
          <a:xfrm>
            <a:off x="7829551" y="2828925"/>
            <a:ext cx="4042410" cy="3388994"/>
          </a:xfrm>
          <a:prstGeom prst="rect">
            <a:avLst/>
          </a:prstGeom>
        </p:spPr>
      </p:pic>
      <p:pic>
        <p:nvPicPr>
          <p:cNvPr id="7" name="Picture 6"/>
          <p:cNvPicPr>
            <a:picLocks noChangeAspect="1"/>
          </p:cNvPicPr>
          <p:nvPr/>
        </p:nvPicPr>
        <p:blipFill rotWithShape="1">
          <a:blip r:embed="rId4"/>
          <a:srcRect t="43247" b="203"/>
          <a:stretch/>
        </p:blipFill>
        <p:spPr>
          <a:xfrm>
            <a:off x="7829551" y="306909"/>
            <a:ext cx="4042409" cy="2286000"/>
          </a:xfrm>
          <a:prstGeom prst="rect">
            <a:avLst/>
          </a:prstGeom>
        </p:spPr>
      </p:pic>
      <p:sp>
        <p:nvSpPr>
          <p:cNvPr id="5" name="AutoShape 2" descr="Image result for sleep is important quotes"/>
          <p:cNvSpPr>
            <a:spLocks noChangeAspect="1" noChangeArrowheads="1"/>
          </p:cNvSpPr>
          <p:nvPr/>
        </p:nvSpPr>
        <p:spPr bwMode="auto">
          <a:xfrm>
            <a:off x="5740400" y="910988"/>
            <a:ext cx="2489200" cy="248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21516" y="640263"/>
            <a:ext cx="6204984" cy="1344975"/>
          </a:xfrm>
        </p:spPr>
        <p:txBody>
          <a:bodyPr>
            <a:normAutofit/>
          </a:bodyPr>
          <a:lstStyle/>
          <a:p>
            <a:pPr algn="ctr"/>
            <a:r>
              <a:rPr lang="en-US" sz="4000" dirty="0"/>
              <a:t>Decluttering the Body</a:t>
            </a:r>
          </a:p>
        </p:txBody>
      </p:sp>
      <p:sp>
        <p:nvSpPr>
          <p:cNvPr id="3" name="Content Placeholder 2"/>
          <p:cNvSpPr>
            <a:spLocks noGrp="1"/>
          </p:cNvSpPr>
          <p:nvPr>
            <p:ph idx="1"/>
          </p:nvPr>
        </p:nvSpPr>
        <p:spPr>
          <a:xfrm>
            <a:off x="821515" y="2121762"/>
            <a:ext cx="6204984" cy="3626917"/>
          </a:xfrm>
        </p:spPr>
        <p:txBody>
          <a:bodyPr>
            <a:normAutofit/>
          </a:bodyPr>
          <a:lstStyle/>
          <a:p>
            <a:pPr marL="0" indent="0">
              <a:buNone/>
            </a:pPr>
            <a:endParaRPr lang="en-US" sz="2400" dirty="0"/>
          </a:p>
          <a:p>
            <a:r>
              <a:rPr lang="en-US" sz="2400" dirty="0"/>
              <a:t>	Stretching/Yoga/Exercise</a:t>
            </a:r>
          </a:p>
          <a:p>
            <a:endParaRPr lang="en-US" sz="2400" dirty="0"/>
          </a:p>
          <a:p>
            <a:pPr marL="342900" lvl="2" indent="-342900">
              <a:spcBef>
                <a:spcPts val="1000"/>
              </a:spcBef>
            </a:pPr>
            <a:r>
              <a:rPr lang="en-US" sz="2400" dirty="0"/>
              <a:t>	Nutrition</a:t>
            </a:r>
          </a:p>
          <a:p>
            <a:pPr marL="342900" lvl="2" indent="-342900">
              <a:spcBef>
                <a:spcPts val="1000"/>
              </a:spcBef>
            </a:pPr>
            <a:endParaRPr lang="en-US" sz="2400" dirty="0"/>
          </a:p>
          <a:p>
            <a:pPr marL="342900" lvl="2" indent="-342900">
              <a:spcBef>
                <a:spcPts val="1000"/>
              </a:spcBef>
            </a:pPr>
            <a:r>
              <a:rPr lang="en-US" sz="2400" dirty="0"/>
              <a:t>	Sleep hygiene</a:t>
            </a:r>
          </a:p>
          <a:p>
            <a:endParaRPr lang="en-US" sz="2400" dirty="0"/>
          </a:p>
        </p:txBody>
      </p:sp>
    </p:spTree>
    <p:extLst>
      <p:ext uri="{BB962C8B-B14F-4D97-AF65-F5344CB8AC3E}">
        <p14:creationId xmlns:p14="http://schemas.microsoft.com/office/powerpoint/2010/main" val="257655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a:t>Decluttering the Mind</a:t>
            </a:r>
            <a:endParaRPr lang="en-US" dirty="0"/>
          </a:p>
        </p:txBody>
      </p:sp>
      <p:sp>
        <p:nvSpPr>
          <p:cNvPr id="3" name="Content Placeholder 2"/>
          <p:cNvSpPr>
            <a:spLocks noGrp="1"/>
          </p:cNvSpPr>
          <p:nvPr>
            <p:ph idx="1"/>
          </p:nvPr>
        </p:nvSpPr>
        <p:spPr>
          <a:xfrm>
            <a:off x="1114420" y="1939925"/>
            <a:ext cx="10239379" cy="4237038"/>
          </a:xfrm>
        </p:spPr>
        <p:txBody>
          <a:bodyPr>
            <a:normAutofit/>
          </a:bodyPr>
          <a:lstStyle/>
          <a:p>
            <a:pPr marL="0" indent="0">
              <a:buNone/>
            </a:pPr>
            <a:r>
              <a:rPr lang="en-US"/>
              <a:t>Mindfulness Skills:</a:t>
            </a:r>
          </a:p>
          <a:p>
            <a:pPr marL="0" indent="0">
              <a:buNone/>
            </a:pPr>
            <a:endParaRPr lang="en-US" sz="2400"/>
          </a:p>
          <a:p>
            <a:pPr marL="0" indent="0">
              <a:buNone/>
            </a:pPr>
            <a:r>
              <a:rPr lang="en-US" sz="2400"/>
              <a:t>		Deep breathing</a:t>
            </a:r>
          </a:p>
          <a:p>
            <a:endParaRPr lang="en-US" sz="2400"/>
          </a:p>
          <a:p>
            <a:pPr marL="0" indent="0">
              <a:buNone/>
            </a:pPr>
            <a:r>
              <a:rPr lang="en-US" sz="2400"/>
              <a:t>		Body Scanning</a:t>
            </a:r>
          </a:p>
          <a:p>
            <a:endParaRPr lang="en-US" sz="2400"/>
          </a:p>
          <a:p>
            <a:pPr marL="0" indent="0">
              <a:buNone/>
            </a:pPr>
            <a:r>
              <a:rPr lang="en-US" sz="2400"/>
              <a:t>		Meditation</a:t>
            </a:r>
          </a:p>
          <a:p>
            <a:pPr marL="0" indent="0">
              <a:buNone/>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28" y="1825625"/>
            <a:ext cx="5165072" cy="3325251"/>
          </a:xfrm>
          <a:prstGeom prst="rect">
            <a:avLst/>
          </a:prstGeom>
        </p:spPr>
      </p:pic>
    </p:spTree>
    <p:extLst>
      <p:ext uri="{BB962C8B-B14F-4D97-AF65-F5344CB8AC3E}">
        <p14:creationId xmlns:p14="http://schemas.microsoft.com/office/powerpoint/2010/main" val="3383844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work-at-home mom's declaration of self-care | &quot;Self-compassion is simply giving the same kindness to ourselves that we would give to other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 y="787907"/>
            <a:ext cx="5126736" cy="51267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92598" y="640263"/>
            <a:ext cx="5221266" cy="1344975"/>
          </a:xfrm>
        </p:spPr>
        <p:txBody>
          <a:bodyPr>
            <a:normAutofit/>
          </a:bodyPr>
          <a:lstStyle/>
          <a:p>
            <a:pPr algn="ctr"/>
            <a:r>
              <a:rPr lang="en-US" sz="4000" dirty="0"/>
              <a:t>Decluttering Thoughts</a:t>
            </a:r>
          </a:p>
        </p:txBody>
      </p:sp>
      <p:sp>
        <p:nvSpPr>
          <p:cNvPr id="3" name="Content Placeholder 2"/>
          <p:cNvSpPr>
            <a:spLocks noGrp="1"/>
          </p:cNvSpPr>
          <p:nvPr>
            <p:ph idx="1"/>
          </p:nvPr>
        </p:nvSpPr>
        <p:spPr>
          <a:xfrm>
            <a:off x="6391903" y="2121763"/>
            <a:ext cx="5235490" cy="3773010"/>
          </a:xfrm>
        </p:spPr>
        <p:txBody>
          <a:bodyPr>
            <a:normAutofit/>
          </a:bodyPr>
          <a:lstStyle/>
          <a:p>
            <a:r>
              <a:rPr lang="en-US" sz="2000" dirty="0"/>
              <a:t>Cognitive Practices</a:t>
            </a:r>
          </a:p>
          <a:p>
            <a:pPr marL="0" indent="0">
              <a:buNone/>
            </a:pPr>
            <a:r>
              <a:rPr lang="en-US" sz="2000" dirty="0"/>
              <a:t>	</a:t>
            </a:r>
          </a:p>
          <a:p>
            <a:pPr marL="0" indent="0">
              <a:buNone/>
            </a:pPr>
            <a:r>
              <a:rPr lang="en-US" sz="2000" dirty="0"/>
              <a:t>	Self-compassion</a:t>
            </a:r>
          </a:p>
          <a:p>
            <a:pPr marL="0" indent="0">
              <a:buNone/>
            </a:pPr>
            <a:r>
              <a:rPr lang="en-US" sz="2000" dirty="0"/>
              <a:t>	</a:t>
            </a:r>
          </a:p>
          <a:p>
            <a:pPr marL="0" indent="0">
              <a:buNone/>
            </a:pPr>
            <a:r>
              <a:rPr lang="en-US" sz="2000" dirty="0"/>
              <a:t>	Reframe negative thoughts</a:t>
            </a:r>
          </a:p>
          <a:p>
            <a:pPr marL="0" indent="0">
              <a:buNone/>
            </a:pPr>
            <a:endParaRPr lang="en-US" sz="2000" dirty="0"/>
          </a:p>
          <a:p>
            <a:pPr marL="0" indent="0">
              <a:buNone/>
            </a:pPr>
            <a:r>
              <a:rPr lang="en-US" sz="2000" dirty="0"/>
              <a:t>	Identify a mantra</a:t>
            </a:r>
          </a:p>
          <a:p>
            <a:pPr marL="0" indent="0">
              <a:buNone/>
            </a:pPr>
            <a:endParaRPr lang="en-US" sz="2000" dirty="0"/>
          </a:p>
          <a:p>
            <a:pPr marL="0" indent="0">
              <a:buNone/>
            </a:pPr>
            <a:r>
              <a:rPr lang="en-US" sz="2000" dirty="0"/>
              <a:t>	</a:t>
            </a:r>
          </a:p>
          <a:p>
            <a:endParaRPr lang="en-US" sz="2000" dirty="0"/>
          </a:p>
        </p:txBody>
      </p:sp>
    </p:spTree>
    <p:extLst>
      <p:ext uri="{BB962C8B-B14F-4D97-AF65-F5344CB8AC3E}">
        <p14:creationId xmlns:p14="http://schemas.microsoft.com/office/powerpoint/2010/main" val="212832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1665861"/>
            <a:ext cx="5126736" cy="3370828"/>
          </a:xfrm>
          <a:prstGeom prst="rect">
            <a:avLst/>
          </a:prstGeom>
        </p:spPr>
      </p:pic>
      <p:sp>
        <p:nvSpPr>
          <p:cNvPr id="2" name="Title 1"/>
          <p:cNvSpPr>
            <a:spLocks noGrp="1"/>
          </p:cNvSpPr>
          <p:nvPr>
            <p:ph type="title"/>
          </p:nvPr>
        </p:nvSpPr>
        <p:spPr>
          <a:xfrm>
            <a:off x="6392598" y="457201"/>
            <a:ext cx="5221266" cy="1208660"/>
          </a:xfrm>
        </p:spPr>
        <p:txBody>
          <a:bodyPr>
            <a:normAutofit/>
          </a:bodyPr>
          <a:lstStyle/>
          <a:p>
            <a:pPr algn="ctr"/>
            <a:r>
              <a:rPr lang="en-US" sz="4000" dirty="0"/>
              <a:t>Set Goals</a:t>
            </a:r>
          </a:p>
        </p:txBody>
      </p:sp>
      <p:sp>
        <p:nvSpPr>
          <p:cNvPr id="3" name="Content Placeholder 2"/>
          <p:cNvSpPr>
            <a:spLocks noGrp="1"/>
          </p:cNvSpPr>
          <p:nvPr>
            <p:ph idx="1"/>
          </p:nvPr>
        </p:nvSpPr>
        <p:spPr>
          <a:xfrm>
            <a:off x="6391903" y="1511300"/>
            <a:ext cx="5235490" cy="4383473"/>
          </a:xfrm>
        </p:spPr>
        <p:txBody>
          <a:bodyPr>
            <a:normAutofit lnSpcReduction="10000"/>
          </a:bodyPr>
          <a:lstStyle/>
          <a:p>
            <a:pPr marL="0" indent="0">
              <a:buNone/>
            </a:pPr>
            <a:endParaRPr lang="en-US" sz="2000" dirty="0"/>
          </a:p>
          <a:p>
            <a:r>
              <a:rPr lang="en-US" sz="2000" dirty="0"/>
              <a:t>Break down your goals into specific tasks and plans of action.</a:t>
            </a:r>
          </a:p>
          <a:p>
            <a:endParaRPr lang="en-US" sz="2000" dirty="0"/>
          </a:p>
          <a:p>
            <a:r>
              <a:rPr lang="en-US" sz="2000" dirty="0"/>
              <a:t>Create a checklist.</a:t>
            </a:r>
          </a:p>
          <a:p>
            <a:endParaRPr lang="en-US" sz="2000" dirty="0"/>
          </a:p>
          <a:p>
            <a:r>
              <a:rPr lang="en-US" sz="2000" dirty="0"/>
              <a:t>Periodically review and revise your goals, as needed.</a:t>
            </a:r>
          </a:p>
          <a:p>
            <a:endParaRPr lang="en-US" sz="2000" dirty="0"/>
          </a:p>
          <a:p>
            <a:r>
              <a:rPr lang="en-US" sz="2000" dirty="0"/>
              <a:t>Keep goals visible.</a:t>
            </a:r>
          </a:p>
          <a:p>
            <a:endParaRPr lang="en-US" sz="2000" dirty="0"/>
          </a:p>
          <a:p>
            <a:r>
              <a:rPr lang="en-US" sz="2000" dirty="0"/>
              <a:t>Identify an accountability partner.</a:t>
            </a:r>
          </a:p>
          <a:p>
            <a:endParaRPr lang="en-US" sz="2000" dirty="0"/>
          </a:p>
        </p:txBody>
      </p:sp>
    </p:spTree>
    <p:extLst>
      <p:ext uri="{BB962C8B-B14F-4D97-AF65-F5344CB8AC3E}">
        <p14:creationId xmlns:p14="http://schemas.microsoft.com/office/powerpoint/2010/main" val="154398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10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032" name="Picture 8" descr="Image result for rules">
            <a:extLst>
              <a:ext uri="{FF2B5EF4-FFF2-40B4-BE49-F238E27FC236}">
                <a16:creationId xmlns:a16="http://schemas.microsoft.com/office/drawing/2014/main" id="{5353482C-9EA3-43A0-BBA4-CE2C83E2E8A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371"/>
          <a:stretch/>
        </p:blipFill>
        <p:spPr bwMode="auto">
          <a:xfrm>
            <a:off x="7934980" y="1482291"/>
            <a:ext cx="3703983" cy="378272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B00879-1D18-4CFE-A6CE-CAFBE126A217}"/>
              </a:ext>
            </a:extLst>
          </p:cNvPr>
          <p:cNvSpPr>
            <a:spLocks noGrp="1"/>
          </p:cNvSpPr>
          <p:nvPr>
            <p:ph type="title"/>
          </p:nvPr>
        </p:nvSpPr>
        <p:spPr>
          <a:xfrm>
            <a:off x="491601" y="177165"/>
            <a:ext cx="5127031" cy="1676603"/>
          </a:xfrm>
        </p:spPr>
        <p:txBody>
          <a:bodyPr vert="horz" lIns="91440" tIns="45720" rIns="91440" bIns="45720" rtlCol="0" anchor="ctr">
            <a:normAutofit/>
          </a:bodyPr>
          <a:lstStyle/>
          <a:p>
            <a:pPr algn="ctr"/>
            <a:r>
              <a:rPr lang="en-US" dirty="0"/>
              <a:t>Rules to Remember</a:t>
            </a:r>
          </a:p>
        </p:txBody>
      </p:sp>
      <p:sp>
        <p:nvSpPr>
          <p:cNvPr id="3" name="Content Placeholder 2">
            <a:extLst>
              <a:ext uri="{FF2B5EF4-FFF2-40B4-BE49-F238E27FC236}">
                <a16:creationId xmlns:a16="http://schemas.microsoft.com/office/drawing/2014/main" id="{43760157-2DA2-4612-8490-5E1BB7E2724E}"/>
              </a:ext>
            </a:extLst>
          </p:cNvPr>
          <p:cNvSpPr>
            <a:spLocks noGrp="1"/>
          </p:cNvSpPr>
          <p:nvPr>
            <p:ph sz="half" idx="1"/>
          </p:nvPr>
        </p:nvSpPr>
        <p:spPr>
          <a:xfrm>
            <a:off x="343902" y="1742174"/>
            <a:ext cx="6509285" cy="4273615"/>
          </a:xfrm>
        </p:spPr>
        <p:txBody>
          <a:bodyPr vert="horz" lIns="91440" tIns="45720" rIns="91440" bIns="45720" rtlCol="0">
            <a:normAutofit/>
          </a:bodyPr>
          <a:lstStyle/>
          <a:p>
            <a:pPr marL="285750"/>
            <a:r>
              <a:rPr lang="en-US" sz="2400" dirty="0"/>
              <a:t>It is a continual process. You </a:t>
            </a:r>
            <a:r>
              <a:rPr lang="en-US" sz="2400" u="sng" dirty="0"/>
              <a:t>will</a:t>
            </a:r>
            <a:r>
              <a:rPr lang="en-US" sz="2400" dirty="0"/>
              <a:t> have setbacks and/or return to old patterns. That’s ok!</a:t>
            </a:r>
          </a:p>
          <a:p>
            <a:pPr marL="285750"/>
            <a:endParaRPr lang="en-US" sz="2400" dirty="0"/>
          </a:p>
          <a:p>
            <a:pPr marL="285750"/>
            <a:r>
              <a:rPr lang="en-US" sz="2400" dirty="0"/>
              <a:t>Sacrifices will need to happen. </a:t>
            </a:r>
          </a:p>
          <a:p>
            <a:pPr marL="285750"/>
            <a:endParaRPr lang="en-US" sz="2400" dirty="0"/>
          </a:p>
          <a:p>
            <a:pPr marL="285750"/>
            <a:r>
              <a:rPr lang="en-US" sz="2400" dirty="0"/>
              <a:t>It takes ongoing </a:t>
            </a:r>
            <a:r>
              <a:rPr lang="en-US" sz="2400" i="1" dirty="0"/>
              <a:t>awareness</a:t>
            </a:r>
            <a:r>
              <a:rPr lang="en-US" sz="2400" dirty="0"/>
              <a:t> and </a:t>
            </a:r>
            <a:r>
              <a:rPr lang="en-US" sz="2400" i="1" dirty="0"/>
              <a:t>practice to make progress</a:t>
            </a:r>
            <a:r>
              <a:rPr lang="en-US" sz="2400" dirty="0"/>
              <a:t>. </a:t>
            </a:r>
          </a:p>
          <a:p>
            <a:pPr marL="285750"/>
            <a:endParaRPr lang="en-US" sz="2400" dirty="0"/>
          </a:p>
          <a:p>
            <a:pPr marL="285750"/>
            <a:r>
              <a:rPr lang="en-US" sz="2400" dirty="0"/>
              <a:t>This will feel uncomfortable. Become comfortable feeling the discomfort. This is new. </a:t>
            </a:r>
          </a:p>
          <a:p>
            <a:pPr marL="0"/>
            <a:endParaRPr lang="en-US" sz="1800" dirty="0"/>
          </a:p>
          <a:p>
            <a:endParaRPr lang="en-US" sz="1800" dirty="0"/>
          </a:p>
          <a:p>
            <a:endParaRPr lang="en-US" sz="1800" dirty="0"/>
          </a:p>
        </p:txBody>
      </p:sp>
    </p:spTree>
    <p:extLst>
      <p:ext uri="{BB962C8B-B14F-4D97-AF65-F5344CB8AC3E}">
        <p14:creationId xmlns:p14="http://schemas.microsoft.com/office/powerpoint/2010/main" val="241509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4" descr="Image result for moving forward">
            <a:extLst>
              <a:ext uri="{FF2B5EF4-FFF2-40B4-BE49-F238E27FC236}">
                <a16:creationId xmlns:a16="http://schemas.microsoft.com/office/drawing/2014/main" id="{57F7775C-EAA0-4627-91FC-D2B5C44F84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56" r="18599"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05" name="Straight Connector 104">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AutoShape 2" descr="Image result for what do next">
            <a:extLst>
              <a:ext uri="{FF2B5EF4-FFF2-40B4-BE49-F238E27FC236}">
                <a16:creationId xmlns:a16="http://schemas.microsoft.com/office/drawing/2014/main" id="{B7135CDA-69CC-459B-A29F-E0EE821D4C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hat do next">
            <a:extLst>
              <a:ext uri="{FF2B5EF4-FFF2-40B4-BE49-F238E27FC236}">
                <a16:creationId xmlns:a16="http://schemas.microsoft.com/office/drawing/2014/main" id="{A60902CC-1505-45AD-A0D7-58B409932A8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8" descr="Image result for what do next">
            <a:extLst>
              <a:ext uri="{FF2B5EF4-FFF2-40B4-BE49-F238E27FC236}">
                <a16:creationId xmlns:a16="http://schemas.microsoft.com/office/drawing/2014/main" id="{4680108B-1153-431E-88A7-DB8DCF2C4D5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09448" y="1913950"/>
            <a:ext cx="4204137" cy="1342754"/>
          </a:xfrm>
        </p:spPr>
        <p:txBody>
          <a:bodyPr>
            <a:normAutofit/>
          </a:bodyPr>
          <a:lstStyle/>
          <a:p>
            <a:pPr algn="ctr"/>
            <a:r>
              <a:rPr lang="en-US" sz="3600"/>
              <a:t>What do you think?</a:t>
            </a:r>
          </a:p>
        </p:txBody>
      </p:sp>
      <p:sp>
        <p:nvSpPr>
          <p:cNvPr id="3" name="Content Placeholder 2"/>
          <p:cNvSpPr>
            <a:spLocks noGrp="1"/>
          </p:cNvSpPr>
          <p:nvPr>
            <p:ph idx="1"/>
          </p:nvPr>
        </p:nvSpPr>
        <p:spPr>
          <a:xfrm>
            <a:off x="525516" y="3417573"/>
            <a:ext cx="4593021" cy="2619839"/>
          </a:xfrm>
        </p:spPr>
        <p:txBody>
          <a:bodyPr anchor="ctr">
            <a:normAutofit/>
          </a:bodyPr>
          <a:lstStyle/>
          <a:p>
            <a:endParaRPr lang="en-US" sz="1800" dirty="0"/>
          </a:p>
          <a:p>
            <a:r>
              <a:rPr lang="en-US" sz="1800" dirty="0"/>
              <a:t>What is the first action step you will take?</a:t>
            </a:r>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31650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D.C. Bar LAP Services</a:t>
            </a:r>
          </a:p>
        </p:txBody>
      </p:sp>
      <p:sp>
        <p:nvSpPr>
          <p:cNvPr id="3" name="Content Placeholder 2"/>
          <p:cNvSpPr>
            <a:spLocks noGrp="1"/>
          </p:cNvSpPr>
          <p:nvPr>
            <p:ph idx="1"/>
          </p:nvPr>
        </p:nvSpPr>
        <p:spPr/>
        <p:txBody>
          <a:bodyPr/>
          <a:lstStyle/>
          <a:p>
            <a:pPr>
              <a:spcBef>
                <a:spcPts val="1200"/>
              </a:spcBef>
            </a:pPr>
            <a:r>
              <a:rPr lang="en-US" altLang="en-US" dirty="0"/>
              <a:t>Assessment, evaluation, referral, short term counseling and support/follow up, monitoring.</a:t>
            </a:r>
          </a:p>
          <a:p>
            <a:pPr>
              <a:spcBef>
                <a:spcPts val="1200"/>
              </a:spcBef>
            </a:pPr>
            <a:r>
              <a:rPr lang="en-US" altLang="en-US" dirty="0"/>
              <a:t>Access to a LAP volunteer who is trained and understands what a person is experiencing.</a:t>
            </a:r>
          </a:p>
          <a:p>
            <a:pPr>
              <a:spcBef>
                <a:spcPts val="1200"/>
              </a:spcBef>
            </a:pPr>
            <a:r>
              <a:rPr lang="en-US" altLang="en-US" dirty="0"/>
              <a:t>Consultation with firms or other concerned parties about possible interventions.</a:t>
            </a:r>
          </a:p>
          <a:p>
            <a:pPr>
              <a:spcBef>
                <a:spcPts val="1200"/>
              </a:spcBef>
            </a:pPr>
            <a:r>
              <a:rPr lang="en-US" altLang="en-US" dirty="0"/>
              <a:t>These services are free and confidential to D.C. Bar members, Judges and Law Students in the District of Columbia.  </a:t>
            </a:r>
          </a:p>
          <a:p>
            <a:endParaRPr lang="en-US" dirty="0"/>
          </a:p>
        </p:txBody>
      </p:sp>
      <p:sp>
        <p:nvSpPr>
          <p:cNvPr id="4" name="Rectangle 3">
            <a:extLst>
              <a:ext uri="{FF2B5EF4-FFF2-40B4-BE49-F238E27FC236}">
                <a16:creationId xmlns:a16="http://schemas.microsoft.com/office/drawing/2014/main" id="{3EE8D2FC-2EB6-4DFB-B45D-70C1AD719B53}"/>
              </a:ext>
            </a:extLst>
          </p:cNvPr>
          <p:cNvSpPr/>
          <p:nvPr/>
        </p:nvSpPr>
        <p:spPr>
          <a:xfrm>
            <a:off x="4160395" y="5634022"/>
            <a:ext cx="3871209" cy="677878"/>
          </a:xfrm>
          <a:prstGeom prst="rect">
            <a:avLst/>
          </a:prstGeom>
        </p:spPr>
        <p:txBody>
          <a:bodyPr wrap="square">
            <a:spAutoFit/>
          </a:bodyPr>
          <a:lstStyle/>
          <a:p>
            <a:pPr algn="ctr">
              <a:lnSpc>
                <a:spcPct val="150000"/>
              </a:lnSpc>
            </a:pPr>
            <a:r>
              <a:rPr lang="en-US" altLang="en-US" sz="2800" b="1" dirty="0">
                <a:latin typeface="Garamond" panose="02020404030301010803" pitchFamily="18" charset="0"/>
              </a:rPr>
              <a:t>Call 202-347-3131</a:t>
            </a:r>
            <a:endParaRPr lang="en-US" altLang="en-US" b="1" dirty="0">
              <a:latin typeface="Garamond" panose="02020404030301010803" pitchFamily="18" charset="0"/>
            </a:endParaRPr>
          </a:p>
        </p:txBody>
      </p:sp>
    </p:spTree>
    <p:extLst>
      <p:ext uri="{BB962C8B-B14F-4D97-AF65-F5344CB8AC3E}">
        <p14:creationId xmlns:p14="http://schemas.microsoft.com/office/powerpoint/2010/main" val="362256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CBE8-9840-4018-9E4C-FC711014213E}"/>
              </a:ext>
            </a:extLst>
          </p:cNvPr>
          <p:cNvSpPr>
            <a:spLocks noGrp="1"/>
          </p:cNvSpPr>
          <p:nvPr>
            <p:ph type="title"/>
          </p:nvPr>
        </p:nvSpPr>
        <p:spPr/>
        <p:txBody>
          <a:bodyPr/>
          <a:lstStyle/>
          <a:p>
            <a:pPr algn="ctr"/>
            <a:r>
              <a:rPr lang="en-US" dirty="0"/>
              <a:t>Sources </a:t>
            </a:r>
          </a:p>
        </p:txBody>
      </p:sp>
      <p:sp>
        <p:nvSpPr>
          <p:cNvPr id="3" name="Content Placeholder 2">
            <a:extLst>
              <a:ext uri="{FF2B5EF4-FFF2-40B4-BE49-F238E27FC236}">
                <a16:creationId xmlns:a16="http://schemas.microsoft.com/office/drawing/2014/main" id="{D4011886-E85F-4798-BC34-769CC603A5D2}"/>
              </a:ext>
            </a:extLst>
          </p:cNvPr>
          <p:cNvSpPr>
            <a:spLocks noGrp="1"/>
          </p:cNvSpPr>
          <p:nvPr>
            <p:ph idx="1"/>
          </p:nvPr>
        </p:nvSpPr>
        <p:spPr/>
        <p:txBody>
          <a:bodyPr>
            <a:normAutofit/>
          </a:bodyPr>
          <a:lstStyle/>
          <a:p>
            <a:r>
              <a:rPr lang="en-US" sz="1900" dirty="0" err="1"/>
              <a:t>Alvim</a:t>
            </a:r>
            <a:r>
              <a:rPr lang="en-US" sz="1900" dirty="0"/>
              <a:t>, S. (2017, April 29). The Real Definition of Clutter [Blog Post]. </a:t>
            </a:r>
            <a:r>
              <a:rPr lang="en-US" sz="1900" dirty="0" err="1"/>
              <a:t>Retrived</a:t>
            </a:r>
            <a:r>
              <a:rPr lang="en-US" sz="1900" dirty="0"/>
              <a:t> from </a:t>
            </a:r>
            <a:r>
              <a:rPr lang="en-US" sz="1900" u="sng" dirty="0">
                <a:hlinkClick r:id="rId2"/>
              </a:rPr>
              <a:t>http://www.huffingtonpost.com/sofia-alvim/the-real-definition-of-clutter_b_9791568.html</a:t>
            </a:r>
            <a:r>
              <a:rPr lang="en-US" sz="1900" dirty="0"/>
              <a:t> </a:t>
            </a:r>
          </a:p>
          <a:p>
            <a:endParaRPr lang="en-US" sz="1900" dirty="0"/>
          </a:p>
          <a:p>
            <a:r>
              <a:rPr lang="en-US" sz="1900" dirty="0"/>
              <a:t>Carter, C. (2016).  </a:t>
            </a:r>
            <a:r>
              <a:rPr lang="en-US" sz="1900" i="1" dirty="0"/>
              <a:t>How To Gain An Extra Day Each Week</a:t>
            </a:r>
            <a:r>
              <a:rPr lang="en-US" sz="1900" dirty="0"/>
              <a:t>. Retrieved from </a:t>
            </a:r>
            <a:r>
              <a:rPr lang="en-US" sz="1900" u="sng" dirty="0">
                <a:hlinkClick r:id="rId3"/>
              </a:rPr>
              <a:t>https://courses.christinecarter.com/gainanextradayebook/</a:t>
            </a:r>
            <a:r>
              <a:rPr lang="en-US" sz="1900" dirty="0"/>
              <a:t>. </a:t>
            </a:r>
          </a:p>
          <a:p>
            <a:endParaRPr lang="en-US" sz="1900" dirty="0"/>
          </a:p>
          <a:p>
            <a:r>
              <a:rPr lang="en-US" sz="1900" dirty="0"/>
              <a:t>Pfeifer, W. (2017, April 8). Essential Time Management Tips for Lawyers [Blog Post]. Retrieved from </a:t>
            </a:r>
            <a:r>
              <a:rPr lang="en-US" sz="1900" u="sng" dirty="0">
                <a:hlinkClick r:id="rId4"/>
              </a:rPr>
              <a:t>https://www.thebalance.com/effective-lawyer-time-management-2151357</a:t>
            </a:r>
            <a:r>
              <a:rPr lang="en-US" sz="1900" dirty="0"/>
              <a:t> </a:t>
            </a:r>
          </a:p>
          <a:p>
            <a:pPr marL="0" indent="0">
              <a:buNone/>
            </a:pPr>
            <a:endParaRPr lang="en-US" sz="1900" dirty="0"/>
          </a:p>
          <a:p>
            <a:r>
              <a:rPr lang="en-US" sz="1900" dirty="0"/>
              <a:t>Schulte, B. (2015, January 6). How to Organize Your Desk to Do Your Best Work. </a:t>
            </a:r>
            <a:r>
              <a:rPr lang="en-US" sz="1900" i="1" dirty="0"/>
              <a:t>Washington Post</a:t>
            </a:r>
            <a:r>
              <a:rPr lang="en-US" sz="1900" dirty="0"/>
              <a:t>. Retrieved from </a:t>
            </a:r>
            <a:r>
              <a:rPr lang="en-US" sz="1900" u="sng" dirty="0">
                <a:hlinkClick r:id="rId5"/>
              </a:rPr>
              <a:t>https://www.washingtonpost.com/</a:t>
            </a:r>
            <a:r>
              <a:rPr lang="en-US" sz="1900" dirty="0"/>
              <a:t>. </a:t>
            </a:r>
          </a:p>
          <a:p>
            <a:pPr marL="0" indent="0">
              <a:buNone/>
            </a:pPr>
            <a:endParaRPr lang="en-US" dirty="0"/>
          </a:p>
        </p:txBody>
      </p:sp>
    </p:spTree>
    <p:extLst>
      <p:ext uri="{BB962C8B-B14F-4D97-AF65-F5344CB8AC3E}">
        <p14:creationId xmlns:p14="http://schemas.microsoft.com/office/powerpoint/2010/main" val="208187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dirty="0"/>
              <a:t>Why are you here today?</a:t>
            </a:r>
          </a:p>
        </p:txBody>
      </p:sp>
      <p:sp>
        <p:nvSpPr>
          <p:cNvPr id="3" name="Content Placeholder 2"/>
          <p:cNvSpPr>
            <a:spLocks noGrp="1"/>
          </p:cNvSpPr>
          <p:nvPr>
            <p:ph idx="1"/>
          </p:nvPr>
        </p:nvSpPr>
        <p:spPr>
          <a:xfrm>
            <a:off x="838200" y="1825625"/>
            <a:ext cx="10515600" cy="4351338"/>
          </a:xfrm>
        </p:spPr>
        <p:txBody>
          <a:bodyPr/>
          <a:lstStyle/>
          <a:p>
            <a:r>
              <a:rPr lang="en-US" dirty="0"/>
              <a:t>What are your barriers to organization?</a:t>
            </a:r>
          </a:p>
          <a:p>
            <a:pPr marL="0" indent="0">
              <a:buNone/>
            </a:pPr>
            <a:endParaRPr lang="en-US" dirty="0"/>
          </a:p>
          <a:p>
            <a:pPr lvl="1"/>
            <a:r>
              <a:rPr lang="en-US" dirty="0"/>
              <a:t>Not enough time</a:t>
            </a:r>
          </a:p>
          <a:p>
            <a:pPr lvl="1"/>
            <a:r>
              <a:rPr lang="en-US" dirty="0"/>
              <a:t>Too much work</a:t>
            </a:r>
          </a:p>
          <a:p>
            <a:pPr lvl="1"/>
            <a:r>
              <a:rPr lang="en-US" dirty="0"/>
              <a:t>Competing demands</a:t>
            </a:r>
          </a:p>
          <a:p>
            <a:pPr lvl="1"/>
            <a:r>
              <a:rPr lang="en-US" dirty="0"/>
              <a:t>Low energy</a:t>
            </a:r>
          </a:p>
          <a:p>
            <a:pPr lvl="1"/>
            <a:r>
              <a:rPr lang="en-US" dirty="0"/>
              <a:t>Too overwhelmed</a:t>
            </a:r>
          </a:p>
          <a:p>
            <a:pPr lvl="1"/>
            <a:r>
              <a:rPr lang="en-US" dirty="0"/>
              <a:t>Lack of resources</a:t>
            </a:r>
          </a:p>
          <a:p>
            <a:endParaRPr lang="en-US" dirty="0"/>
          </a:p>
          <a:p>
            <a:endParaRPr lang="en-US" dirty="0"/>
          </a:p>
        </p:txBody>
      </p:sp>
      <p:pic>
        <p:nvPicPr>
          <p:cNvPr id="4" name="Picture 3" descr="圧倒される従業員 無料画像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024" y="1260071"/>
            <a:ext cx="2546431" cy="2287214"/>
          </a:xfrm>
          <a:prstGeom prst="rect">
            <a:avLst/>
          </a:prstGeom>
        </p:spPr>
      </p:pic>
      <p:pic>
        <p:nvPicPr>
          <p:cNvPr id="5" name="Picture 4" descr="Little of that in those commas,,,,: The Fugiti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480" y="3547285"/>
            <a:ext cx="1824426" cy="2217185"/>
          </a:xfrm>
          <a:prstGeom prst="rect">
            <a:avLst/>
          </a:prstGeom>
        </p:spPr>
      </p:pic>
    </p:spTree>
    <p:extLst>
      <p:ext uri="{BB962C8B-B14F-4D97-AF65-F5344CB8AC3E}">
        <p14:creationId xmlns:p14="http://schemas.microsoft.com/office/powerpoint/2010/main" val="24470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85000" lnSpcReduction="20000"/>
          </a:bodyPr>
          <a:lstStyle/>
          <a:p>
            <a:r>
              <a:rPr lang="en-US" dirty="0"/>
              <a:t>Begin to identify your own values and priorities</a:t>
            </a:r>
          </a:p>
          <a:p>
            <a:pPr marL="0" indent="0">
              <a:buNone/>
            </a:pPr>
            <a:endParaRPr lang="en-US" dirty="0"/>
          </a:p>
          <a:p>
            <a:r>
              <a:rPr lang="en-US" dirty="0"/>
              <a:t>Identify your personal organizational hurdles and pitfalls</a:t>
            </a:r>
          </a:p>
          <a:p>
            <a:pPr marL="0" indent="0">
              <a:buNone/>
            </a:pPr>
            <a:endParaRPr lang="en-US" dirty="0"/>
          </a:p>
          <a:p>
            <a:r>
              <a:rPr lang="en-US" dirty="0"/>
              <a:t>Identify what benefits decluttering can bring to your practice and personal life</a:t>
            </a:r>
          </a:p>
          <a:p>
            <a:endParaRPr lang="en-US" dirty="0"/>
          </a:p>
          <a:p>
            <a:r>
              <a:rPr lang="en-US" dirty="0"/>
              <a:t>Learn new tools and techniques to help with better managing your time, space, and mind</a:t>
            </a:r>
          </a:p>
          <a:p>
            <a:endParaRPr lang="en-US" dirty="0"/>
          </a:p>
          <a:p>
            <a:pPr marL="0" indent="0">
              <a:buNone/>
            </a:pPr>
            <a:endParaRPr lang="en-US" dirty="0"/>
          </a:p>
          <a:p>
            <a:pPr marL="0" indent="0" algn="ctr">
              <a:buNone/>
            </a:pPr>
            <a:r>
              <a:rPr lang="en-US" i="1" dirty="0"/>
              <a:t>***Disclaimer:  Not all tools and techniques will work for each of you. The goal is to start practicing awareness of what works for you. </a:t>
            </a:r>
          </a:p>
          <a:p>
            <a:pPr algn="ctr"/>
            <a:endParaRPr lang="en-US" i="1" dirty="0"/>
          </a:p>
          <a:p>
            <a:endParaRPr lang="en-US" dirty="0"/>
          </a:p>
        </p:txBody>
      </p:sp>
    </p:spTree>
    <p:extLst>
      <p:ext uri="{BB962C8B-B14F-4D97-AF65-F5344CB8AC3E}">
        <p14:creationId xmlns:p14="http://schemas.microsoft.com/office/powerpoint/2010/main" val="391790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AD6E-72A1-42A9-8784-25E4340EE1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BE9EF8-929E-4E43-B09B-82996C4536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CE3EDF9-E134-4270-A1CB-EE438F39C771}"/>
              </a:ext>
            </a:extLst>
          </p:cNvPr>
          <p:cNvPicPr>
            <a:picLocks noChangeAspect="1"/>
          </p:cNvPicPr>
          <p:nvPr/>
        </p:nvPicPr>
        <p:blipFill>
          <a:blip r:embed="rId2"/>
          <a:stretch>
            <a:fillRect/>
          </a:stretch>
        </p:blipFill>
        <p:spPr>
          <a:xfrm>
            <a:off x="1049180" y="483061"/>
            <a:ext cx="3666814" cy="5314224"/>
          </a:xfrm>
          <a:prstGeom prst="rect">
            <a:avLst/>
          </a:prstGeom>
        </p:spPr>
      </p:pic>
      <p:pic>
        <p:nvPicPr>
          <p:cNvPr id="5" name="Picture 2" descr="Image result for clutter is not just the stuff on your floor">
            <a:extLst>
              <a:ext uri="{FF2B5EF4-FFF2-40B4-BE49-F238E27FC236}">
                <a16:creationId xmlns:a16="http://schemas.microsoft.com/office/drawing/2014/main" id="{52065A19-D13B-42A9-B566-8FFC5CFCC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828597" y="307731"/>
            <a:ext cx="5314224" cy="531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5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Glossary</a:t>
            </a:r>
            <a:endParaRPr lang="en-US" dirty="0"/>
          </a:p>
        </p:txBody>
      </p:sp>
      <p:sp>
        <p:nvSpPr>
          <p:cNvPr id="3" name="Content Placeholder 2"/>
          <p:cNvSpPr>
            <a:spLocks noGrp="1"/>
          </p:cNvSpPr>
          <p:nvPr>
            <p:ph idx="1"/>
          </p:nvPr>
        </p:nvSpPr>
        <p:spPr>
          <a:xfrm>
            <a:off x="838200" y="1758248"/>
            <a:ext cx="10515600" cy="4351338"/>
          </a:xfrm>
        </p:spPr>
        <p:txBody>
          <a:bodyPr>
            <a:normAutofit lnSpcReduction="10000"/>
          </a:bodyPr>
          <a:lstStyle/>
          <a:p>
            <a:r>
              <a:rPr lang="en-US" sz="2400" dirty="0"/>
              <a:t>Clutter </a:t>
            </a:r>
          </a:p>
          <a:p>
            <a:pPr lvl="1"/>
            <a:r>
              <a:rPr lang="en-US" sz="1600" i="1" dirty="0"/>
              <a:t>Verb: </a:t>
            </a:r>
            <a:r>
              <a:rPr lang="en-US" sz="1600" dirty="0"/>
              <a:t>To run in disorder.  To fill or cover with scattered or disordered things that impede movement or reduce effectiveness. </a:t>
            </a:r>
          </a:p>
          <a:p>
            <a:pPr lvl="1"/>
            <a:r>
              <a:rPr lang="en-US" sz="1600" i="1" dirty="0"/>
              <a:t>Noun: </a:t>
            </a:r>
            <a:r>
              <a:rPr lang="en-US" sz="1600" dirty="0"/>
              <a:t>A state of noisy, confused activity</a:t>
            </a:r>
          </a:p>
          <a:p>
            <a:r>
              <a:rPr lang="en-US" sz="2400" dirty="0"/>
              <a:t>Time management – </a:t>
            </a:r>
          </a:p>
          <a:p>
            <a:pPr lvl="1"/>
            <a:r>
              <a:rPr lang="en-US" sz="1600" dirty="0"/>
              <a:t>The ability to plan and control how you spend the hours in your day to effectively accomplish your goals. </a:t>
            </a:r>
          </a:p>
          <a:p>
            <a:r>
              <a:rPr lang="en-US" sz="2400" dirty="0"/>
              <a:t>Space (Physical and Virtual/Digital)</a:t>
            </a:r>
          </a:p>
          <a:p>
            <a:pPr lvl="1"/>
            <a:r>
              <a:rPr lang="en-US" sz="1600" dirty="0"/>
              <a:t>The amount of an area, room, surface, etc., that is empty or available for use</a:t>
            </a:r>
          </a:p>
          <a:p>
            <a:r>
              <a:rPr lang="en-US" sz="2400" dirty="0"/>
              <a:t>Mind</a:t>
            </a:r>
          </a:p>
          <a:p>
            <a:pPr lvl="1"/>
            <a:r>
              <a:rPr lang="en-US" sz="1600" dirty="0"/>
              <a:t>The element of a person that enables them to be aware of the world and their experiences, to think and to feel. </a:t>
            </a:r>
          </a:p>
          <a:p>
            <a:pPr lvl="1"/>
            <a:r>
              <a:rPr lang="en-US" sz="1600" dirty="0"/>
              <a:t>A person’s attention. </a:t>
            </a:r>
          </a:p>
          <a:p>
            <a:pPr marL="0" indent="0">
              <a:buNone/>
            </a:pPr>
            <a:endParaRPr lang="en-US" sz="2400" dirty="0"/>
          </a:p>
          <a:p>
            <a:pPr marL="0" indent="0">
              <a:buNone/>
            </a:pPr>
            <a:r>
              <a:rPr lang="en-US" sz="1400" b="1" i="1" dirty="0"/>
              <a:t>*Merriam Webster, https://www.merriam-webster.com/dictionary</a:t>
            </a:r>
            <a:endParaRPr lang="en-US" sz="1400" i="1" dirty="0"/>
          </a:p>
        </p:txBody>
      </p:sp>
    </p:spTree>
    <p:extLst>
      <p:ext uri="{BB962C8B-B14F-4D97-AF65-F5344CB8AC3E}">
        <p14:creationId xmlns:p14="http://schemas.microsoft.com/office/powerpoint/2010/main" val="320602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6FD0DA-439B-4771-B262-8B3ABF5E9BF2}"/>
              </a:ext>
            </a:extLst>
          </p:cNvPr>
          <p:cNvPicPr>
            <a:picLocks noChangeAspect="1"/>
          </p:cNvPicPr>
          <p:nvPr/>
        </p:nvPicPr>
        <p:blipFill rotWithShape="1">
          <a:blip r:embed="rId3"/>
          <a:srcRect t="7260" b="8154"/>
          <a:stretch/>
        </p:blipFill>
        <p:spPr>
          <a:xfrm>
            <a:off x="-1" y="10"/>
            <a:ext cx="12192000" cy="6857990"/>
          </a:xfrm>
          <a:prstGeom prst="rect">
            <a:avLst/>
          </a:prstGeom>
        </p:spPr>
      </p:pic>
      <p:sp>
        <p:nvSpPr>
          <p:cNvPr id="9"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1" name="Straight Connector 10">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160ABA-438E-42E2-9430-7DF36DF4F1F7}"/>
              </a:ext>
            </a:extLst>
          </p:cNvPr>
          <p:cNvSpPr>
            <a:spLocks noGrp="1"/>
          </p:cNvSpPr>
          <p:nvPr>
            <p:ph type="title"/>
          </p:nvPr>
        </p:nvSpPr>
        <p:spPr>
          <a:xfrm>
            <a:off x="709448" y="1913950"/>
            <a:ext cx="4204137" cy="1342754"/>
          </a:xfrm>
        </p:spPr>
        <p:txBody>
          <a:bodyPr>
            <a:normAutofit/>
          </a:bodyPr>
          <a:lstStyle/>
          <a:p>
            <a:pPr algn="ctr"/>
            <a:r>
              <a:rPr lang="en-US" sz="4800"/>
              <a:t>Why Bother?</a:t>
            </a:r>
            <a:endParaRPr lang="en-US" sz="4800" dirty="0"/>
          </a:p>
        </p:txBody>
      </p:sp>
      <p:sp>
        <p:nvSpPr>
          <p:cNvPr id="3" name="Content Placeholder 2">
            <a:extLst>
              <a:ext uri="{FF2B5EF4-FFF2-40B4-BE49-F238E27FC236}">
                <a16:creationId xmlns:a16="http://schemas.microsoft.com/office/drawing/2014/main" id="{653B394D-BD12-49ED-AB74-E8C726A3F351}"/>
              </a:ext>
            </a:extLst>
          </p:cNvPr>
          <p:cNvSpPr>
            <a:spLocks noGrp="1"/>
          </p:cNvSpPr>
          <p:nvPr>
            <p:ph idx="1"/>
          </p:nvPr>
        </p:nvSpPr>
        <p:spPr>
          <a:xfrm>
            <a:off x="525516" y="3417573"/>
            <a:ext cx="4593021" cy="2619839"/>
          </a:xfrm>
        </p:spPr>
        <p:txBody>
          <a:bodyPr anchor="ctr">
            <a:normAutofit/>
          </a:bodyPr>
          <a:lstStyle/>
          <a:p>
            <a:r>
              <a:rPr lang="en-US" sz="2400"/>
              <a:t>NIH study</a:t>
            </a:r>
          </a:p>
          <a:p>
            <a:pPr lvl="1"/>
            <a:r>
              <a:rPr lang="en-US"/>
              <a:t>Increases productivity </a:t>
            </a:r>
          </a:p>
          <a:p>
            <a:pPr lvl="1"/>
            <a:r>
              <a:rPr lang="en-US"/>
              <a:t>Decreases irritability </a:t>
            </a:r>
          </a:p>
          <a:p>
            <a:pPr lvl="1"/>
            <a:r>
              <a:rPr lang="en-US"/>
              <a:t>Decreases distraction</a:t>
            </a:r>
          </a:p>
          <a:p>
            <a:endParaRPr lang="en-US" sz="1800" dirty="0"/>
          </a:p>
        </p:txBody>
      </p:sp>
    </p:spTree>
    <p:extLst>
      <p:ext uri="{BB962C8B-B14F-4D97-AF65-F5344CB8AC3E}">
        <p14:creationId xmlns:p14="http://schemas.microsoft.com/office/powerpoint/2010/main" val="18887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lutter is the physical manifestation of unmade decisions">
            <a:extLst>
              <a:ext uri="{FF2B5EF4-FFF2-40B4-BE49-F238E27FC236}">
                <a16:creationId xmlns:a16="http://schemas.microsoft.com/office/drawing/2014/main" id="{EB34D43B-CB8E-45B3-A8A3-7F69EB2EB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199"/>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7629" y="222866"/>
            <a:ext cx="3651467" cy="1676603"/>
          </a:xfrm>
        </p:spPr>
        <p:txBody>
          <a:bodyPr>
            <a:normAutofit/>
          </a:bodyPr>
          <a:lstStyle/>
          <a:p>
            <a:pPr algn="ctr"/>
            <a:r>
              <a:rPr lang="en-US" sz="3700" dirty="0"/>
              <a:t>Identifying Priorities &amp; Values </a:t>
            </a:r>
            <a:br>
              <a:rPr lang="en-US" sz="3700" dirty="0"/>
            </a:br>
            <a:endParaRPr lang="en-US" sz="3700" dirty="0"/>
          </a:p>
        </p:txBody>
      </p:sp>
      <p:sp>
        <p:nvSpPr>
          <p:cNvPr id="3" name="Content Placeholder 2"/>
          <p:cNvSpPr>
            <a:spLocks noGrp="1"/>
          </p:cNvSpPr>
          <p:nvPr>
            <p:ph idx="1"/>
          </p:nvPr>
        </p:nvSpPr>
        <p:spPr>
          <a:xfrm>
            <a:off x="407628" y="1797869"/>
            <a:ext cx="3651467" cy="4831531"/>
          </a:xfrm>
        </p:spPr>
        <p:txBody>
          <a:bodyPr>
            <a:normAutofit fontScale="92500" lnSpcReduction="10000"/>
          </a:bodyPr>
          <a:lstStyle/>
          <a:p>
            <a:pPr marL="0" indent="0">
              <a:spcBef>
                <a:spcPts val="0"/>
              </a:spcBef>
              <a:buNone/>
            </a:pPr>
            <a:endParaRPr lang="en-US" sz="1500" b="1" dirty="0"/>
          </a:p>
          <a:p>
            <a:pPr marL="0" indent="0">
              <a:spcBef>
                <a:spcPts val="0"/>
              </a:spcBef>
              <a:buNone/>
            </a:pPr>
            <a:endParaRPr lang="en-US" sz="1500" b="1" dirty="0"/>
          </a:p>
          <a:p>
            <a:pPr marL="0" indent="0">
              <a:spcBef>
                <a:spcPts val="0"/>
              </a:spcBef>
              <a:buNone/>
            </a:pPr>
            <a:r>
              <a:rPr lang="en-US" sz="2000" b="1" dirty="0"/>
              <a:t>Values: “something (such as a principle or quality) intrinsically </a:t>
            </a:r>
            <a:r>
              <a:rPr lang="en-US" sz="2000" b="1" dirty="0">
                <a:hlinkClick r:id="rId4"/>
              </a:rPr>
              <a:t>valuable</a:t>
            </a:r>
            <a:r>
              <a:rPr lang="en-US" sz="2000" b="1" dirty="0"/>
              <a:t> or desirable”*</a:t>
            </a:r>
          </a:p>
          <a:p>
            <a:pPr marL="0" indent="0">
              <a:spcBef>
                <a:spcPts val="0"/>
              </a:spcBef>
              <a:buNone/>
            </a:pPr>
            <a:r>
              <a:rPr lang="en-US" sz="2000" b="1" dirty="0"/>
              <a:t>	</a:t>
            </a:r>
          </a:p>
          <a:p>
            <a:pPr marL="0" indent="0">
              <a:spcBef>
                <a:spcPts val="0"/>
              </a:spcBef>
              <a:buNone/>
            </a:pPr>
            <a:endParaRPr lang="en-US" sz="2000" b="1" dirty="0"/>
          </a:p>
          <a:p>
            <a:pPr marL="0" indent="0">
              <a:spcBef>
                <a:spcPts val="0"/>
              </a:spcBef>
              <a:buNone/>
            </a:pPr>
            <a:endParaRPr lang="en-US" sz="2000" b="1" dirty="0"/>
          </a:p>
          <a:p>
            <a:pPr marL="0" indent="0">
              <a:spcBef>
                <a:spcPts val="0"/>
              </a:spcBef>
              <a:buNone/>
            </a:pPr>
            <a:r>
              <a:rPr lang="en-US" sz="2000" b="1" dirty="0"/>
              <a:t>Priority: a thing that is regarded as more important than another</a:t>
            </a:r>
            <a:endParaRPr lang="en-US" sz="2000" dirty="0"/>
          </a:p>
          <a:p>
            <a:pPr marL="0" indent="0">
              <a:spcBef>
                <a:spcPts val="0"/>
              </a:spcBef>
              <a:buNone/>
            </a:pPr>
            <a:endParaRPr lang="en-US" sz="1500" dirty="0"/>
          </a:p>
          <a:p>
            <a:pPr marL="0" indent="0">
              <a:spcBef>
                <a:spcPts val="0"/>
              </a:spcBef>
              <a:buNone/>
            </a:pPr>
            <a:r>
              <a:rPr lang="en-US" sz="1500" dirty="0"/>
              <a:t> </a:t>
            </a:r>
            <a:endParaRPr lang="en-US" sz="1500" b="1" dirty="0"/>
          </a:p>
          <a:p>
            <a:pPr marL="0" indent="0">
              <a:buNone/>
            </a:pPr>
            <a:endParaRPr lang="en-US" sz="1500" b="1" i="1" dirty="0"/>
          </a:p>
          <a:p>
            <a:pPr marL="0" indent="0">
              <a:buNone/>
            </a:pPr>
            <a:endParaRPr lang="en-US" sz="1500" b="1" i="1" dirty="0"/>
          </a:p>
          <a:p>
            <a:pPr marL="0" indent="0">
              <a:buNone/>
            </a:pPr>
            <a:endParaRPr lang="en-US" sz="1500" b="1" i="1" dirty="0"/>
          </a:p>
          <a:p>
            <a:pPr marL="0" indent="0">
              <a:buNone/>
            </a:pPr>
            <a:endParaRPr lang="en-US" sz="1500" b="1" i="1" dirty="0"/>
          </a:p>
          <a:p>
            <a:pPr marL="0" indent="0">
              <a:buNone/>
            </a:pPr>
            <a:endParaRPr lang="en-US" sz="1500" b="1" i="1" dirty="0"/>
          </a:p>
          <a:p>
            <a:pPr marL="0" indent="0">
              <a:buNone/>
            </a:pPr>
            <a:r>
              <a:rPr lang="en-US" sz="1500" b="1" i="1" dirty="0"/>
              <a:t>*Merriam Webster, </a:t>
            </a:r>
            <a:r>
              <a:rPr lang="en-US" sz="1500" b="1" i="1" dirty="0">
                <a:hlinkClick r:id="rId5"/>
              </a:rPr>
              <a:t>https://www.merriam-webster.com/dictionary/value</a:t>
            </a:r>
            <a:endParaRPr lang="en-US" sz="1500" b="1" i="1" dirty="0"/>
          </a:p>
        </p:txBody>
      </p:sp>
    </p:spTree>
    <p:extLst>
      <p:ext uri="{BB962C8B-B14F-4D97-AF65-F5344CB8AC3E}">
        <p14:creationId xmlns:p14="http://schemas.microsoft.com/office/powerpoint/2010/main" val="728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a:t>
            </a:r>
          </a:p>
        </p:txBody>
      </p:sp>
      <p:sp>
        <p:nvSpPr>
          <p:cNvPr id="3" name="Content Placeholder 2"/>
          <p:cNvSpPr>
            <a:spLocks noGrp="1"/>
          </p:cNvSpPr>
          <p:nvPr>
            <p:ph idx="1"/>
          </p:nvPr>
        </p:nvSpPr>
        <p:spPr/>
        <p:txBody>
          <a:bodyPr/>
          <a:lstStyle/>
          <a:p>
            <a:pPr marL="0" indent="0">
              <a:buNone/>
            </a:pPr>
            <a:r>
              <a:rPr lang="en-US" dirty="0"/>
              <a:t> </a:t>
            </a:r>
          </a:p>
        </p:txBody>
      </p:sp>
      <p:pic>
        <p:nvPicPr>
          <p:cNvPr id="4" name="Kz__qGJmTMY">
            <a:hlinkClick r:id="" action="ppaction://media"/>
            <a:extLst>
              <a:ext uri="{FF2B5EF4-FFF2-40B4-BE49-F238E27FC236}">
                <a16:creationId xmlns:a16="http://schemas.microsoft.com/office/drawing/2014/main" id="{979CC674-1CE8-4B54-9E38-B7DA0B008E4B}"/>
              </a:ext>
            </a:extLst>
          </p:cNvPr>
          <p:cNvPicPr>
            <a:picLocks noRot="1" noChangeAspect="1"/>
          </p:cNvPicPr>
          <p:nvPr>
            <a:videoFile r:link="rId1"/>
          </p:nvPr>
        </p:nvPicPr>
        <p:blipFill>
          <a:blip r:embed="rId4"/>
          <a:stretch>
            <a:fillRect/>
          </a:stretch>
        </p:blipFill>
        <p:spPr>
          <a:xfrm>
            <a:off x="3884103" y="1770077"/>
            <a:ext cx="4672668" cy="3504501"/>
          </a:xfrm>
          <a:prstGeom prst="rect">
            <a:avLst/>
          </a:prstGeom>
        </p:spPr>
      </p:pic>
      <p:sp>
        <p:nvSpPr>
          <p:cNvPr id="7" name="TextBox 6"/>
          <p:cNvSpPr txBox="1"/>
          <p:nvPr/>
        </p:nvSpPr>
        <p:spPr>
          <a:xfrm>
            <a:off x="838200" y="6311900"/>
            <a:ext cx="10033000" cy="276999"/>
          </a:xfrm>
          <a:prstGeom prst="rect">
            <a:avLst/>
          </a:prstGeom>
          <a:noFill/>
        </p:spPr>
        <p:txBody>
          <a:bodyPr wrap="square" rtlCol="0">
            <a:spAutoFit/>
          </a:bodyPr>
          <a:lstStyle/>
          <a:p>
            <a:r>
              <a:rPr lang="en-US" sz="1200" u="sng" dirty="0">
                <a:hlinkClick r:id="rId5"/>
              </a:rPr>
              <a:t>https://www.mindtools.com/pages/article/newTED_85.htm</a:t>
            </a:r>
            <a:endParaRPr lang="en-US" sz="1200" dirty="0"/>
          </a:p>
        </p:txBody>
      </p:sp>
    </p:spTree>
    <p:extLst>
      <p:ext uri="{BB962C8B-B14F-4D97-AF65-F5344CB8AC3E}">
        <p14:creationId xmlns:p14="http://schemas.microsoft.com/office/powerpoint/2010/main" val="4122126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4141</TotalTime>
  <Words>3065</Words>
  <Application>Microsoft Office PowerPoint</Application>
  <PresentationFormat>Widescreen</PresentationFormat>
  <Paragraphs>440</Paragraphs>
  <Slides>28</Slides>
  <Notes>25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Garamond</vt:lpstr>
      <vt:lpstr>Times New Roman</vt:lpstr>
      <vt:lpstr>Office Theme</vt:lpstr>
      <vt:lpstr>       D.C. Bar Lawyer Assistance Program Presents  Clearing Clutter:  Tuning in to Time, Space and Mind  Niki Irish, LICSW, Senior Counselor, LAP Yvette Mitchell, LICSW , Senior Counselor, LAP   D.C. Bar LAP  202-347-3131    </vt:lpstr>
      <vt:lpstr>PowerPoint Presentation</vt:lpstr>
      <vt:lpstr>Why are you here today?</vt:lpstr>
      <vt:lpstr>Objectives</vt:lpstr>
      <vt:lpstr>PowerPoint Presentation</vt:lpstr>
      <vt:lpstr>Glossary</vt:lpstr>
      <vt:lpstr>Why Bother?</vt:lpstr>
      <vt:lpstr>Identifying Priorities &amp; Values  </vt:lpstr>
      <vt:lpstr>Values </vt:lpstr>
      <vt:lpstr>Values</vt:lpstr>
      <vt:lpstr>Values in Action </vt:lpstr>
      <vt:lpstr>Decluttering   Office Space</vt:lpstr>
      <vt:lpstr>Office Clutter: Tips and Techniques</vt:lpstr>
      <vt:lpstr>Digital Decluttering </vt:lpstr>
      <vt:lpstr>Digital Clutter: Tips and Techniques  Tame your information overload</vt:lpstr>
      <vt:lpstr>Addressing Time Clutter</vt:lpstr>
      <vt:lpstr>Time Clutter: Tasks </vt:lpstr>
      <vt:lpstr>Time Clutter: Emails</vt:lpstr>
      <vt:lpstr>Time Management Techniques</vt:lpstr>
      <vt:lpstr>Techniques for Decluttering the Mind &amp; Body</vt:lpstr>
      <vt:lpstr>Decluttering the Body</vt:lpstr>
      <vt:lpstr>Decluttering the Mind</vt:lpstr>
      <vt:lpstr>Decluttering Thoughts</vt:lpstr>
      <vt:lpstr>Set Goals</vt:lpstr>
      <vt:lpstr>Rules to Remember</vt:lpstr>
      <vt:lpstr>What do you think?</vt:lpstr>
      <vt:lpstr>D.C. Bar LAP Services</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Decluttering the Mind</dc:title>
  <dc:creator>Yvette Mitchell</dc:creator>
  <cp:lastModifiedBy>Niki Irish</cp:lastModifiedBy>
  <cp:revision>145</cp:revision>
  <cp:lastPrinted>2018-05-04T17:56:23Z</cp:lastPrinted>
  <dcterms:created xsi:type="dcterms:W3CDTF">2017-06-12T17:44:37Z</dcterms:created>
  <dcterms:modified xsi:type="dcterms:W3CDTF">2018-05-04T18:02:56Z</dcterms:modified>
</cp:coreProperties>
</file>